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72"/>
  </p:notesMasterIdLst>
  <p:handoutMasterIdLst>
    <p:handoutMasterId r:id="rId73"/>
  </p:handoutMasterIdLst>
  <p:sldIdLst>
    <p:sldId id="256" r:id="rId2"/>
    <p:sldId id="257" r:id="rId3"/>
    <p:sldId id="353" r:id="rId4"/>
    <p:sldId id="405" r:id="rId5"/>
    <p:sldId id="354" r:id="rId6"/>
    <p:sldId id="427" r:id="rId7"/>
    <p:sldId id="355" r:id="rId8"/>
    <p:sldId id="352" r:id="rId9"/>
    <p:sldId id="395" r:id="rId10"/>
    <p:sldId id="402" r:id="rId11"/>
    <p:sldId id="396" r:id="rId12"/>
    <p:sldId id="397" r:id="rId13"/>
    <p:sldId id="423" r:id="rId14"/>
    <p:sldId id="424" r:id="rId15"/>
    <p:sldId id="425" r:id="rId16"/>
    <p:sldId id="401" r:id="rId17"/>
    <p:sldId id="426" r:id="rId18"/>
    <p:sldId id="417" r:id="rId19"/>
    <p:sldId id="404" r:id="rId20"/>
    <p:sldId id="419" r:id="rId21"/>
    <p:sldId id="420" r:id="rId22"/>
    <p:sldId id="421" r:id="rId23"/>
    <p:sldId id="422" r:id="rId24"/>
    <p:sldId id="403" r:id="rId25"/>
    <p:sldId id="407" r:id="rId26"/>
    <p:sldId id="406" r:id="rId27"/>
    <p:sldId id="432" r:id="rId28"/>
    <p:sldId id="433" r:id="rId29"/>
    <p:sldId id="434" r:id="rId30"/>
    <p:sldId id="409" r:id="rId31"/>
    <p:sldId id="428" r:id="rId32"/>
    <p:sldId id="429" r:id="rId33"/>
    <p:sldId id="430" r:id="rId34"/>
    <p:sldId id="431" r:id="rId35"/>
    <p:sldId id="438" r:id="rId36"/>
    <p:sldId id="436" r:id="rId37"/>
    <p:sldId id="435" r:id="rId38"/>
    <p:sldId id="437" r:id="rId39"/>
    <p:sldId id="442" r:id="rId40"/>
    <p:sldId id="439" r:id="rId41"/>
    <p:sldId id="440" r:id="rId42"/>
    <p:sldId id="441" r:id="rId43"/>
    <p:sldId id="443" r:id="rId44"/>
    <p:sldId id="444" r:id="rId45"/>
    <p:sldId id="445" r:id="rId46"/>
    <p:sldId id="446" r:id="rId47"/>
    <p:sldId id="447" r:id="rId48"/>
    <p:sldId id="448" r:id="rId49"/>
    <p:sldId id="449" r:id="rId50"/>
    <p:sldId id="450" r:id="rId51"/>
    <p:sldId id="451" r:id="rId52"/>
    <p:sldId id="452" r:id="rId53"/>
    <p:sldId id="454" r:id="rId54"/>
    <p:sldId id="455" r:id="rId55"/>
    <p:sldId id="456" r:id="rId56"/>
    <p:sldId id="457" r:id="rId57"/>
    <p:sldId id="459" r:id="rId58"/>
    <p:sldId id="453" r:id="rId59"/>
    <p:sldId id="458" r:id="rId60"/>
    <p:sldId id="460" r:id="rId61"/>
    <p:sldId id="461" r:id="rId62"/>
    <p:sldId id="462" r:id="rId63"/>
    <p:sldId id="463" r:id="rId64"/>
    <p:sldId id="464" r:id="rId65"/>
    <p:sldId id="465" r:id="rId66"/>
    <p:sldId id="470" r:id="rId67"/>
    <p:sldId id="466" r:id="rId68"/>
    <p:sldId id="467" r:id="rId69"/>
    <p:sldId id="468" r:id="rId70"/>
    <p:sldId id="46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p:restoredTop sz="94591"/>
  </p:normalViewPr>
  <p:slideViewPr>
    <p:cSldViewPr snapToGrid="0" snapToObjects="1">
      <p:cViewPr varScale="1">
        <p:scale>
          <a:sx n="112" d="100"/>
          <a:sy n="112"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4D0CED-78CE-F449-8FF7-9FE11BC52E45}" type="datetimeFigureOut">
              <a:rPr lang="en-US" smtClean="0"/>
              <a:t>11/22/18</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FADFA4-2AF3-F34E-BEA0-E8EBCF425F7D}" type="slidenum">
              <a:rPr lang="en-US" smtClean="0"/>
              <a:t>‹#›</a:t>
            </a:fld>
            <a:endParaRPr lang="en-US" dirty="0"/>
          </a:p>
        </p:txBody>
      </p:sp>
    </p:spTree>
    <p:extLst>
      <p:ext uri="{BB962C8B-B14F-4D97-AF65-F5344CB8AC3E}">
        <p14:creationId xmlns:p14="http://schemas.microsoft.com/office/powerpoint/2010/main" val="32544344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44CE-D1A2-3549-89C5-3537AA940F51}" type="datetimeFigureOut">
              <a:rPr lang="en-US" smtClean="0"/>
              <a:t>11/22/18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Syllabus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F6006-E59E-4947-8707-F9D36EBEBD07}" type="slidenum">
              <a:rPr lang="en-US" smtClean="0"/>
              <a:t>‹#›</a:t>
            </a:fld>
            <a:endParaRPr lang="en-US" dirty="0"/>
          </a:p>
        </p:txBody>
      </p:sp>
    </p:spTree>
    <p:extLst>
      <p:ext uri="{BB962C8B-B14F-4D97-AF65-F5344CB8AC3E}">
        <p14:creationId xmlns:p14="http://schemas.microsoft.com/office/powerpoint/2010/main" val="13684099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D3339A2E-7420-1F40-8551-F704BE1ADE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FCFFC3A7-B9DE-E64A-BC04-E1E29BA7B9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2340330-3230-7C40-ABBA-19A60DDD40C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C06721-442E-F346-B00C-70EDEB317A44}" type="slidenum">
              <a:rPr lang="en-US" altLang="en-US">
                <a:solidFill>
                  <a:srgbClr val="000000"/>
                </a:solidFill>
                <a:latin typeface="Calibri" panose="020F0502020204030204" pitchFamily="34" charset="0"/>
              </a:rPr>
              <a:pPr eaLnBrk="1" hangingPunct="1"/>
              <a:t>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9213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880223C3-AB3C-6B4A-BFD4-50CA1F476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DFE4CAC-C563-1D49-97B9-61C280B85B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4443660E-1F34-B14D-9FCD-0D7886F8C18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3987E6-B889-8C45-9CA3-788CF147E667}" type="slidenum">
              <a:rPr lang="en-US" altLang="en-US">
                <a:solidFill>
                  <a:srgbClr val="000000"/>
                </a:solidFill>
                <a:latin typeface="Calibri" panose="020F0502020204030204" pitchFamily="34" charset="0"/>
              </a:rPr>
              <a:pPr eaLnBrk="1" hangingPunct="1"/>
              <a:t>11</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6966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B4C64EC-0555-CC45-878F-09C960F40C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D40E2B7-7773-B24E-B256-9761EDCA24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CE8E370C-FFC0-074B-8168-18099051BF8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7F3413-EF39-6E42-ACB3-311F8317E9EF}" type="slidenum">
              <a:rPr lang="en-US" altLang="en-US">
                <a:solidFill>
                  <a:srgbClr val="000000"/>
                </a:solidFill>
                <a:latin typeface="Calibri" panose="020F0502020204030204" pitchFamily="34" charset="0"/>
              </a:rPr>
              <a:pPr eaLnBrk="1" hangingPunct="1"/>
              <a:t>12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3332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32484FB-73F8-E24F-89EC-010CFB2660EF}"/>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EF9EAA-4AD8-5A47-99FF-88A85285ECA8}" type="slidenum">
              <a:rPr lang="en-US" altLang="en-US">
                <a:solidFill>
                  <a:srgbClr val="000000"/>
                </a:solidFill>
                <a:latin typeface="Calibri" panose="020F0502020204030204" pitchFamily="34" charset="0"/>
              </a:rPr>
              <a:pPr eaLnBrk="1" hangingPunct="1"/>
              <a:t>18</a:t>
            </a:fld>
            <a:endParaRPr lang="en-US" altLang="en-US">
              <a:solidFill>
                <a:srgbClr val="000000"/>
              </a:solidFill>
              <a:latin typeface="Calibri" panose="020F0502020204030204" pitchFamily="34" charset="0"/>
            </a:endParaRPr>
          </a:p>
        </p:txBody>
      </p:sp>
      <p:sp>
        <p:nvSpPr>
          <p:cNvPr id="128003" name="Rectangle 2">
            <a:extLst>
              <a:ext uri="{FF2B5EF4-FFF2-40B4-BE49-F238E27FC236}">
                <a16:creationId xmlns:a16="http://schemas.microsoft.com/office/drawing/2014/main" id="{3CEEB602-7D89-3049-9245-B4F094BD3ACA}"/>
              </a:ext>
            </a:extLst>
          </p:cNvPr>
          <p:cNvSpPr>
            <a:spLocks noGrp="1" noRot="1" noChangeAspect="1" noChangeArrowheads="1" noTextEdit="1"/>
          </p:cNvSpPr>
          <p:nvPr>
            <p:ph type="sldImg"/>
          </p:nvPr>
        </p:nvSpPr>
        <p:spPr bwMode="auto">
          <a:xfrm>
            <a:off x="385763" y="685800"/>
            <a:ext cx="6088062"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a:extLst>
              <a:ext uri="{FF2B5EF4-FFF2-40B4-BE49-F238E27FC236}">
                <a16:creationId xmlns:a16="http://schemas.microsoft.com/office/drawing/2014/main" id="{A0C380B7-B56D-CB46-86DC-338C348878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779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26EDCE72-11BE-8047-AA9D-A8AEB00EA2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771B21D6-B4EA-3547-8DA5-1C84DC070B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935386E3-6404-2D46-B189-5022433ED98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0D7461-76D4-2F4D-8D25-5BCC49994B42}" type="slidenum">
              <a:rPr lang="en-US" altLang="en-US">
                <a:solidFill>
                  <a:srgbClr val="000000"/>
                </a:solidFill>
                <a:latin typeface="Calibri" panose="020F0502020204030204" pitchFamily="34" charset="0"/>
              </a:rPr>
              <a:pPr eaLnBrk="1" hangingPunct="1"/>
              <a:t>25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62821115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ctr">
              <a:lnSpc>
                <a:spcPct val="80000"/>
              </a:lnSpc>
              <a:defRPr sz="9600" cap="all"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First Semester 2018-2019</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endParaRPr lang="en-US" dirty="0"/>
          </a:p>
        </p:txBody>
      </p:sp>
    </p:spTree>
    <p:extLst>
      <p:ext uri="{BB962C8B-B14F-4D97-AF65-F5344CB8AC3E}">
        <p14:creationId xmlns:p14="http://schemas.microsoft.com/office/powerpoint/2010/main" val="251493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2018-2019</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82233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First Semester 2018-2019</a:t>
            </a:r>
            <a:endParaRPr lang="en-US" dirty="0"/>
          </a:p>
        </p:txBody>
      </p:sp>
      <p:sp>
        <p:nvSpPr>
          <p:cNvPr id="5" name="Footer Placeholder 4"/>
          <p:cNvSpPr>
            <a:spLocks noGrp="1"/>
          </p:cNvSpPr>
          <p:nvPr>
            <p:ph type="ftr" sz="quarter" idx="11"/>
          </p:nvPr>
        </p:nvSpPr>
        <p:spPr>
          <a:xfrm>
            <a:off x="314325" y="6272784"/>
            <a:ext cx="7101459" cy="365125"/>
          </a:xfrm>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52476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First Semester 2018-2019</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Dr. Malak Abdullah</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34598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First Semester 2018-2019</a:t>
            </a:r>
            <a:endParaRPr lang="en-US" dirty="0"/>
          </a:p>
        </p:txBody>
      </p:sp>
      <p:sp>
        <p:nvSpPr>
          <p:cNvPr id="6" name="Footer Placeholder 5"/>
          <p:cNvSpPr>
            <a:spLocks noGrp="1"/>
          </p:cNvSpPr>
          <p:nvPr>
            <p:ph type="ftr" sz="quarter" idx="11"/>
          </p:nvPr>
        </p:nvSpPr>
        <p:spPr>
          <a:xfrm>
            <a:off x="300039" y="6272784"/>
            <a:ext cx="7115746" cy="365125"/>
          </a:xfrm>
        </p:spPr>
        <p:txBody>
          <a:bodyPr/>
          <a:lstStyle/>
          <a:p>
            <a:r>
              <a:rPr lang="en-US" dirty="0"/>
              <a:t>Dr. Malak Abdullah</a:t>
            </a:r>
          </a:p>
        </p:txBody>
      </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277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First Semester 2018-2019</a:t>
            </a:r>
            <a:endParaRPr lang="en-US" dirty="0"/>
          </a:p>
        </p:txBody>
      </p:sp>
      <p:sp>
        <p:nvSpPr>
          <p:cNvPr id="4" name="Footer Placeholder 3"/>
          <p:cNvSpPr>
            <a:spLocks noGrp="1"/>
          </p:cNvSpPr>
          <p:nvPr>
            <p:ph type="ftr" sz="quarter" idx="11"/>
          </p:nvPr>
        </p:nvSpPr>
        <p:spPr>
          <a:xfrm>
            <a:off x="271463" y="6272784"/>
            <a:ext cx="7144321" cy="365125"/>
          </a:xfrm>
        </p:spPr>
        <p:txBody>
          <a:bodyPr/>
          <a:lstStyle/>
          <a:p>
            <a:r>
              <a:rPr lang="en-US" dirty="0"/>
              <a:t>Dr. Malak Abdullah</a:t>
            </a:r>
          </a:p>
        </p:txBody>
      </p:sp>
      <p:sp>
        <p:nvSpPr>
          <p:cNvPr id="5" name="Slide Number Placeholder 4"/>
          <p:cNvSpPr>
            <a:spLocks noGrp="1"/>
          </p:cNvSpPr>
          <p:nvPr>
            <p:ph type="sldNum" sz="quarter" idx="12"/>
          </p:nvPr>
        </p:nvSpPr>
        <p:spPr/>
        <p:txBody>
          <a:bodyPr/>
          <a:lstStyle/>
          <a:p>
            <a:fld id="{D8C2E80E-A818-EA4B-839C-9030708D7285}" type="slidenum">
              <a:rPr lang="en-US" smtClean="0"/>
              <a:t>‹#›</a:t>
            </a:fld>
            <a:endParaRPr lang="en-US" dirty="0"/>
          </a:p>
        </p:txBody>
      </p:sp>
      <p:sp>
        <p:nvSpPr>
          <p:cNvPr id="6" name="Title 5"/>
          <p:cNvSpPr>
            <a:spLocks noGrp="1"/>
          </p:cNvSpPr>
          <p:nvPr>
            <p:ph type="title"/>
          </p:nvPr>
        </p:nvSpPr>
        <p:spPr>
          <a:xfrm>
            <a:off x="271463" y="200025"/>
            <a:ext cx="11572875" cy="1285875"/>
          </a:xfrm>
        </p:spPr>
        <p:txBody>
          <a:bodyPr/>
          <a:lstStyle/>
          <a:p>
            <a:r>
              <a:rPr lang="en-US"/>
              <a:t>Click to edit Master title style</a:t>
            </a:r>
          </a:p>
        </p:txBody>
      </p:sp>
    </p:spTree>
    <p:extLst>
      <p:ext uri="{BB962C8B-B14F-4D97-AF65-F5344CB8AC3E}">
        <p14:creationId xmlns:p14="http://schemas.microsoft.com/office/powerpoint/2010/main" val="11997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First Semester 2018-2019</a:t>
            </a:r>
            <a:endParaRPr lang="en-US" dirty="0"/>
          </a:p>
        </p:txBody>
      </p:sp>
      <p:sp>
        <p:nvSpPr>
          <p:cNvPr id="3" name="Footer Placeholder 2"/>
          <p:cNvSpPr>
            <a:spLocks noGrp="1"/>
          </p:cNvSpPr>
          <p:nvPr>
            <p:ph type="ftr" sz="quarter" idx="11"/>
          </p:nvPr>
        </p:nvSpPr>
        <p:spPr>
          <a:xfrm>
            <a:off x="214313" y="6272784"/>
            <a:ext cx="7201471" cy="365125"/>
          </a:xfrm>
        </p:spPr>
        <p:txBody>
          <a:bodyPr/>
          <a:lstStyle/>
          <a:p>
            <a:r>
              <a:rPr lang="en-US" dirty="0"/>
              <a:t>Dr. Malak Abdullah</a:t>
            </a:r>
          </a:p>
        </p:txBody>
      </p:sp>
      <p:sp>
        <p:nvSpPr>
          <p:cNvPr id="4" name="Slide Number Placeholder 3"/>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48680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7658100" y="0"/>
            <a:ext cx="45338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792212" y="371475"/>
            <a:ext cx="4158996" cy="1156957"/>
          </a:xfrm>
        </p:spPr>
        <p:txBody>
          <a:bodyPr anchor="t">
            <a:normAutofit/>
          </a:bodyPr>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nchor="t"/>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8303740" y="6272784"/>
            <a:ext cx="2934236" cy="365125"/>
          </a:xfrm>
        </p:spPr>
        <p:txBody>
          <a:bodyPr/>
          <a:lstStyle/>
          <a:p>
            <a:r>
              <a:rPr lang="en-US"/>
              <a:t>First Semester 2018-2019</a:t>
            </a:r>
            <a:endParaRPr lang="en-US" dirty="0"/>
          </a:p>
        </p:txBody>
      </p:sp>
      <p:sp>
        <p:nvSpPr>
          <p:cNvPr id="6" name="Footer Placeholder 5"/>
          <p:cNvSpPr>
            <a:spLocks noGrp="1"/>
          </p:cNvSpPr>
          <p:nvPr>
            <p:ph type="ftr" sz="quarter" idx="11"/>
          </p:nvPr>
        </p:nvSpPr>
        <p:spPr>
          <a:xfrm>
            <a:off x="328613" y="6272784"/>
            <a:ext cx="7087171" cy="365125"/>
          </a:xfrm>
        </p:spPr>
        <p:txBody>
          <a:bodyPr/>
          <a:lstStyle/>
          <a:p>
            <a:r>
              <a:rPr lang="en-US" dirty="0"/>
              <a:t>Dr. Malak Abdullah</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8588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First Semester 2018-2019</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340785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First Semester 2018-2019</a:t>
            </a:r>
            <a:endParaRPr lang="en-US" dirty="0"/>
          </a:p>
        </p:txBody>
      </p:sp>
      <p:sp>
        <p:nvSpPr>
          <p:cNvPr id="5" name="Footer Placeholder 4"/>
          <p:cNvSpPr>
            <a:spLocks noGrp="1"/>
          </p:cNvSpPr>
          <p:nvPr>
            <p:ph type="ftr" sz="quarter" idx="11"/>
          </p:nvPr>
        </p:nvSpPr>
        <p:spPr/>
        <p:txBody>
          <a:bodyPr/>
          <a:lstStyle/>
          <a:p>
            <a:r>
              <a:rPr lang="en-US" dirty="0"/>
              <a:t>Dr. Malak Abdullah</a:t>
            </a:r>
          </a:p>
        </p:txBody>
      </p:sp>
      <p:sp>
        <p:nvSpPr>
          <p:cNvPr id="6" name="Slide Number Placeholder 5"/>
          <p:cNvSpPr>
            <a:spLocks noGrp="1"/>
          </p:cNvSpPr>
          <p:nvPr>
            <p:ph type="sldNum" sz="quarter" idx="12"/>
          </p:nvPr>
        </p:nvSpPr>
        <p:spPr/>
        <p:txBody>
          <a:bodyPr/>
          <a:lstStyle/>
          <a:p>
            <a:fld id="{D8C2E80E-A818-EA4B-839C-9030708D7285}" type="slidenum">
              <a:rPr lang="en-US" smtClean="0"/>
              <a:t>‹#›</a:t>
            </a:fld>
            <a:endParaRPr lang="en-US" dirty="0"/>
          </a:p>
        </p:txBody>
      </p:sp>
    </p:spTree>
    <p:extLst>
      <p:ext uri="{BB962C8B-B14F-4D97-AF65-F5344CB8AC3E}">
        <p14:creationId xmlns:p14="http://schemas.microsoft.com/office/powerpoint/2010/main" val="198337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70332"/>
            <a:ext cx="11244263" cy="13584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199" y="1928813"/>
            <a:ext cx="11244263" cy="4243387"/>
          </a:xfrm>
          <a:prstGeom prst="rect">
            <a:avLst/>
          </a:prstGeom>
        </p:spPr>
        <p:txBody>
          <a:bodyPr vert="horz" lIns="91440" tIns="45720" rIns="91440" bIns="45720" rtlCol="0">
            <a:normAutofit/>
          </a:bodyPr>
          <a:lstStyle/>
          <a:p>
            <a:pPr lvl="0"/>
            <a:r>
              <a:rPr lang="en-US" dirty="0"/>
              <a:t>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First Semester 2018-2019</a:t>
            </a:r>
            <a:endParaRPr lang="en-US" dirty="0"/>
          </a:p>
        </p:txBody>
      </p:sp>
      <p:sp>
        <p:nvSpPr>
          <p:cNvPr id="5" name="Footer Placeholder 4"/>
          <p:cNvSpPr>
            <a:spLocks noGrp="1"/>
          </p:cNvSpPr>
          <p:nvPr>
            <p:ph type="ftr" sz="quarter" idx="3"/>
          </p:nvPr>
        </p:nvSpPr>
        <p:spPr>
          <a:xfrm>
            <a:off x="457199" y="6272784"/>
            <a:ext cx="6958585" cy="365125"/>
          </a:xfrm>
          <a:prstGeom prst="rect">
            <a:avLst/>
          </a:prstGeom>
        </p:spPr>
        <p:txBody>
          <a:bodyPr vert="horz" lIns="91440" tIns="45720" rIns="91440" bIns="45720" rtlCol="0" anchor="ctr"/>
          <a:lstStyle>
            <a:lvl1pPr algn="l">
              <a:defRPr sz="1100">
                <a:solidFill>
                  <a:schemeClr val="tx2"/>
                </a:solidFill>
              </a:defRPr>
            </a:lvl1pPr>
          </a:lstStyle>
          <a:p>
            <a:r>
              <a:rPr lang="en-US" dirty="0"/>
              <a:t>Dr. Malak Abdullah</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2E80E-A818-EA4B-839C-9030708D7285}" type="slidenum">
              <a:rPr lang="en-US" smtClean="0"/>
              <a:t>‹#›</a:t>
            </a:fld>
            <a:endParaRPr lang="en-US" dirty="0"/>
          </a:p>
        </p:txBody>
      </p:sp>
    </p:spTree>
    <p:extLst>
      <p:ext uri="{BB962C8B-B14F-4D97-AF65-F5344CB8AC3E}">
        <p14:creationId xmlns:p14="http://schemas.microsoft.com/office/powerpoint/2010/main" val="216091324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77" r:id="rId9"/>
    <p:sldLayoutId id="2147483778" r:id="rId10"/>
  </p:sldLayoutIdLst>
  <p:hf hdr="0" ftr="0"/>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v"/>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hyperlink" Target="http://scikit-learn.org/stable/modules/naive_bayes.html" TargetMode="External"/><Relationship Id="rId1" Type="http://schemas.openxmlformats.org/officeDocument/2006/relationships/slideLayout" Target="../slideLayouts/slideLayout2.xml"/><Relationship Id="rId4" Type="http://schemas.openxmlformats.org/officeDocument/2006/relationships/hyperlink" Target="https://blog.sicara.com/naive-bayes-classifier-sklearn-python-example-tips-42d100429e4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r>
              <a:rPr lang="en-US" sz="5400" dirty="0"/>
              <a:t>Data Science with Python</a:t>
            </a:r>
            <a:br>
              <a:rPr lang="en-US" sz="5400" dirty="0"/>
            </a:br>
            <a:r>
              <a:rPr lang="en-US" sz="3200" dirty="0"/>
              <a:t>CS 498 (Special Topics in Computer Science)</a:t>
            </a:r>
            <a:br>
              <a:rPr lang="en-US" sz="3200" dirty="0"/>
            </a:br>
            <a:br>
              <a:rPr lang="en-US" sz="3200" dirty="0"/>
            </a:br>
            <a:r>
              <a:rPr lang="en-US" sz="3200" dirty="0"/>
              <a:t>Machine Learning</a:t>
            </a:r>
          </a:p>
        </p:txBody>
      </p:sp>
      <p:sp>
        <p:nvSpPr>
          <p:cNvPr id="3" name="Subtitle 2">
            <a:extLst>
              <a:ext uri="{FF2B5EF4-FFF2-40B4-BE49-F238E27FC236}">
                <a16:creationId xmlns:a16="http://schemas.microsoft.com/office/drawing/2014/main" id="{63A7EAB4-3CB7-F64A-87A8-6ADB313E903C}"/>
              </a:ext>
            </a:extLst>
          </p:cNvPr>
          <p:cNvSpPr>
            <a:spLocks noGrp="1"/>
          </p:cNvSpPr>
          <p:nvPr>
            <p:ph type="subTitle" idx="1"/>
          </p:nvPr>
        </p:nvSpPr>
        <p:spPr>
          <a:xfrm>
            <a:off x="1524000" y="4718163"/>
            <a:ext cx="9144000" cy="1393711"/>
          </a:xfrm>
        </p:spPr>
        <p:txBody>
          <a:bodyPr>
            <a:normAutofit/>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90310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B065-462C-544E-BF8F-975E8A89FADE}"/>
              </a:ext>
            </a:extLst>
          </p:cNvPr>
          <p:cNvSpPr>
            <a:spLocks noGrp="1"/>
          </p:cNvSpPr>
          <p:nvPr>
            <p:ph type="title"/>
          </p:nvPr>
        </p:nvSpPr>
        <p:spPr/>
        <p:txBody>
          <a:bodyPr>
            <a:normAutofit/>
          </a:bodyPr>
          <a:lstStyle/>
          <a:p>
            <a:pPr fontAlgn="base"/>
            <a:r>
              <a:rPr lang="en-US" dirty="0"/>
              <a:t>The algorithm is mainly divided into:</a:t>
            </a:r>
          </a:p>
        </p:txBody>
      </p:sp>
      <p:sp>
        <p:nvSpPr>
          <p:cNvPr id="3" name="Content Placeholder 2">
            <a:extLst>
              <a:ext uri="{FF2B5EF4-FFF2-40B4-BE49-F238E27FC236}">
                <a16:creationId xmlns:a16="http://schemas.microsoft.com/office/drawing/2014/main" id="{B1681120-7967-4D4E-9CEA-D1A3B3E2AACF}"/>
              </a:ext>
            </a:extLst>
          </p:cNvPr>
          <p:cNvSpPr>
            <a:spLocks noGrp="1"/>
          </p:cNvSpPr>
          <p:nvPr>
            <p:ph idx="1"/>
          </p:nvPr>
        </p:nvSpPr>
        <p:spPr/>
        <p:txBody>
          <a:bodyPr/>
          <a:lstStyle/>
          <a:p>
            <a:r>
              <a:rPr lang="en-US" dirty="0"/>
              <a:t>Training Phase</a:t>
            </a:r>
          </a:p>
          <a:p>
            <a:r>
              <a:rPr lang="en-US" dirty="0"/>
              <a:t>Testing phase</a:t>
            </a:r>
            <a:br>
              <a:rPr lang="en-US" dirty="0"/>
            </a:br>
            <a:endParaRPr lang="en-US" dirty="0"/>
          </a:p>
        </p:txBody>
      </p:sp>
      <p:sp>
        <p:nvSpPr>
          <p:cNvPr id="4" name="Date Placeholder 3">
            <a:extLst>
              <a:ext uri="{FF2B5EF4-FFF2-40B4-BE49-F238E27FC236}">
                <a16:creationId xmlns:a16="http://schemas.microsoft.com/office/drawing/2014/main" id="{0D6CAAEF-DC6A-FC4E-85E9-C8D79E44D68A}"/>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D1C1BCD-C40A-A247-ADD3-E1D30B473452}"/>
              </a:ext>
            </a:extLst>
          </p:cNvPr>
          <p:cNvSpPr>
            <a:spLocks noGrp="1"/>
          </p:cNvSpPr>
          <p:nvPr>
            <p:ph type="sldNum" sz="quarter" idx="12"/>
          </p:nvPr>
        </p:nvSpPr>
        <p:spPr/>
        <p:txBody>
          <a:bodyPr/>
          <a:lstStyle/>
          <a:p>
            <a:fld id="{D8C2E80E-A818-EA4B-839C-9030708D7285}" type="slidenum">
              <a:rPr lang="en-US" smtClean="0"/>
              <a:t>10</a:t>
            </a:fld>
            <a:endParaRPr lang="en-US" dirty="0"/>
          </a:p>
        </p:txBody>
      </p:sp>
      <p:pic>
        <p:nvPicPr>
          <p:cNvPr id="7" name="Picture 6">
            <a:extLst>
              <a:ext uri="{FF2B5EF4-FFF2-40B4-BE49-F238E27FC236}">
                <a16:creationId xmlns:a16="http://schemas.microsoft.com/office/drawing/2014/main" id="{D487E1DE-8666-2C47-8AD1-5385A39C4533}"/>
              </a:ext>
            </a:extLst>
          </p:cNvPr>
          <p:cNvPicPr>
            <a:picLocks noChangeAspect="1"/>
          </p:cNvPicPr>
          <p:nvPr/>
        </p:nvPicPr>
        <p:blipFill>
          <a:blip r:embed="rId2"/>
          <a:stretch>
            <a:fillRect/>
          </a:stretch>
        </p:blipFill>
        <p:spPr>
          <a:xfrm>
            <a:off x="972366" y="2076411"/>
            <a:ext cx="8628834" cy="4561498"/>
          </a:xfrm>
          <a:prstGeom prst="rect">
            <a:avLst/>
          </a:prstGeom>
        </p:spPr>
      </p:pic>
    </p:spTree>
    <p:extLst>
      <p:ext uri="{BB962C8B-B14F-4D97-AF65-F5344CB8AC3E}">
        <p14:creationId xmlns:p14="http://schemas.microsoft.com/office/powerpoint/2010/main" val="2165040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F074CB7-CE19-1A49-81D4-BAFCEE9EA00C}"/>
              </a:ext>
            </a:extLst>
          </p:cNvPr>
          <p:cNvSpPr>
            <a:spLocks noGrp="1"/>
          </p:cNvSpPr>
          <p:nvPr>
            <p:ph type="title"/>
          </p:nvPr>
        </p:nvSpPr>
        <p:spPr/>
        <p:txBody>
          <a:bodyPr/>
          <a:lstStyle/>
          <a:p>
            <a:r>
              <a:rPr lang="en-US" altLang="en-US"/>
              <a:t>The machine learning framework</a:t>
            </a:r>
          </a:p>
        </p:txBody>
      </p:sp>
      <p:sp>
        <p:nvSpPr>
          <p:cNvPr id="3" name="Content Placeholder 2">
            <a:extLst>
              <a:ext uri="{FF2B5EF4-FFF2-40B4-BE49-F238E27FC236}">
                <a16:creationId xmlns:a16="http://schemas.microsoft.com/office/drawing/2014/main" id="{BB73BC55-3290-B74D-9869-61322B8D32E7}"/>
              </a:ext>
            </a:extLst>
          </p:cNvPr>
          <p:cNvSpPr>
            <a:spLocks noGrp="1"/>
          </p:cNvSpPr>
          <p:nvPr>
            <p:ph idx="1"/>
          </p:nvPr>
        </p:nvSpPr>
        <p:spPr>
          <a:xfrm>
            <a:off x="1828800" y="1600201"/>
            <a:ext cx="8610600" cy="2788919"/>
          </a:xfrm>
        </p:spPr>
        <p:txBody>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p:txBody>
      </p:sp>
      <p:cxnSp>
        <p:nvCxnSpPr>
          <p:cNvPr id="5" name="Straight Arrow Connector 4">
            <a:extLst>
              <a:ext uri="{FF2B5EF4-FFF2-40B4-BE49-F238E27FC236}">
                <a16:creationId xmlns:a16="http://schemas.microsoft.com/office/drawing/2014/main" id="{60817C8E-7647-EE43-BA9F-DCEAF5CBC1BD}"/>
              </a:ext>
            </a:extLst>
          </p:cNvPr>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1F4538F-AD8C-D843-81A4-A6211F158CBA}"/>
              </a:ext>
            </a:extLst>
          </p:cNvPr>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F3B525-FEB8-374A-A612-EF4273CF572C}"/>
              </a:ext>
            </a:extLst>
          </p:cNvPr>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a:extLst>
              <a:ext uri="{FF2B5EF4-FFF2-40B4-BE49-F238E27FC236}">
                <a16:creationId xmlns:a16="http://schemas.microsoft.com/office/drawing/2014/main" id="{C5981563-242E-E24D-8A2D-E9E6AE0A8327}"/>
              </a:ext>
            </a:extLst>
          </p:cNvPr>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a:extLst>
              <a:ext uri="{FF2B5EF4-FFF2-40B4-BE49-F238E27FC236}">
                <a16:creationId xmlns:a16="http://schemas.microsoft.com/office/drawing/2014/main" id="{D688A617-F058-B942-8410-8AC6C11BCDFD}"/>
              </a:ext>
            </a:extLst>
          </p:cNvPr>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a:extLst>
              <a:ext uri="{FF2B5EF4-FFF2-40B4-BE49-F238E27FC236}">
                <a16:creationId xmlns:a16="http://schemas.microsoft.com/office/drawing/2014/main" id="{A8CA56D4-AD4B-9143-97F4-C8CA6C4136A3}"/>
              </a:ext>
            </a:extLst>
          </p:cNvPr>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a:extLst>
              <a:ext uri="{FF2B5EF4-FFF2-40B4-BE49-F238E27FC236}">
                <a16:creationId xmlns:a16="http://schemas.microsoft.com/office/drawing/2014/main" id="{F9A90C94-AB11-C548-A445-4AE9C12556B2}"/>
              </a:ext>
            </a:extLst>
          </p:cNvPr>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2" name="Rectangle 1">
            <a:extLst>
              <a:ext uri="{FF2B5EF4-FFF2-40B4-BE49-F238E27FC236}">
                <a16:creationId xmlns:a16="http://schemas.microsoft.com/office/drawing/2014/main" id="{FF609C48-E0D4-264A-9643-B95CD0C37123}"/>
              </a:ext>
            </a:extLst>
          </p:cNvPr>
          <p:cNvSpPr/>
          <p:nvPr/>
        </p:nvSpPr>
        <p:spPr>
          <a:xfrm>
            <a:off x="314325" y="4249718"/>
            <a:ext cx="10981509" cy="1938992"/>
          </a:xfrm>
          <a:prstGeom prst="rect">
            <a:avLst/>
          </a:prstGeom>
        </p:spPr>
        <p:txBody>
          <a:bodyPr wrap="square">
            <a:spAutoFit/>
          </a:bodyPr>
          <a:lstStyle/>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p:txBody>
      </p:sp>
    </p:spTree>
    <p:extLst>
      <p:ext uri="{BB962C8B-B14F-4D97-AF65-F5344CB8AC3E}">
        <p14:creationId xmlns:p14="http://schemas.microsoft.com/office/powerpoint/2010/main" val="44464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38DFD44-6B86-0645-A527-557507794175}"/>
              </a:ext>
            </a:extLst>
          </p:cNvPr>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a:extLst>
              <a:ext uri="{FF2B5EF4-FFF2-40B4-BE49-F238E27FC236}">
                <a16:creationId xmlns:a16="http://schemas.microsoft.com/office/drawing/2014/main" id="{23889772-4F83-394E-B269-CFB751C3B9D6}"/>
              </a:ext>
            </a:extLst>
          </p:cNvPr>
          <p:cNvSpPr>
            <a:spLocks noGrp="1"/>
          </p:cNvSpPr>
          <p:nvPr>
            <p:ph type="title"/>
          </p:nvPr>
        </p:nvSpPr>
        <p:spPr>
          <a:xfrm>
            <a:off x="1981200" y="1"/>
            <a:ext cx="8229600" cy="792163"/>
          </a:xfrm>
        </p:spPr>
        <p:txBody>
          <a:bodyPr>
            <a:normAutofit fontScale="90000"/>
          </a:bodyPr>
          <a:lstStyle/>
          <a:p>
            <a:r>
              <a:rPr lang="en-US" altLang="en-US"/>
              <a:t>Steps</a:t>
            </a:r>
          </a:p>
        </p:txBody>
      </p:sp>
      <p:sp>
        <p:nvSpPr>
          <p:cNvPr id="10" name="Rounded Rectangle 9">
            <a:extLst>
              <a:ext uri="{FF2B5EF4-FFF2-40B4-BE49-F238E27FC236}">
                <a16:creationId xmlns:a16="http://schemas.microsoft.com/office/drawing/2014/main" id="{79D495CE-04E5-0342-A43D-A4DE0223FDA0}"/>
              </a:ext>
            </a:extLst>
          </p:cNvPr>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a:extLst>
              <a:ext uri="{FF2B5EF4-FFF2-40B4-BE49-F238E27FC236}">
                <a16:creationId xmlns:a16="http://schemas.microsoft.com/office/drawing/2014/main" id="{2C1D218D-1B24-1F4A-B766-73E9A4F214B5}"/>
              </a:ext>
            </a:extLst>
          </p:cNvPr>
          <p:cNvGrpSpPr>
            <a:grpSpLocks/>
          </p:cNvGrpSpPr>
          <p:nvPr/>
        </p:nvGrpSpPr>
        <p:grpSpPr bwMode="auto">
          <a:xfrm>
            <a:off x="1600200" y="1570038"/>
            <a:ext cx="2438400" cy="3078162"/>
            <a:chOff x="228600" y="1417320"/>
            <a:chExt cx="2438400" cy="2849880"/>
          </a:xfrm>
        </p:grpSpPr>
        <p:sp>
          <p:nvSpPr>
            <p:cNvPr id="54296" name="TextBox 7">
              <a:extLst>
                <a:ext uri="{FF2B5EF4-FFF2-40B4-BE49-F238E27FC236}">
                  <a16:creationId xmlns:a16="http://schemas.microsoft.com/office/drawing/2014/main" id="{44A6015E-5BA4-DF48-9307-B9BB05948ABD}"/>
                </a:ext>
              </a:extLst>
            </p:cNvPr>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a:extLst>
                <a:ext uri="{FF2B5EF4-FFF2-40B4-BE49-F238E27FC236}">
                  <a16:creationId xmlns:a16="http://schemas.microsoft.com/office/drawing/2014/main" id="{A47A6D4A-03C9-B84A-B4B8-38731C201EBD}"/>
                </a:ext>
              </a:extLst>
            </p:cNvPr>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a:extLst>
              <a:ext uri="{FF2B5EF4-FFF2-40B4-BE49-F238E27FC236}">
                <a16:creationId xmlns:a16="http://schemas.microsoft.com/office/drawing/2014/main" id="{8E42A6AD-9A09-F049-80A1-1E89BE26D67E}"/>
              </a:ext>
            </a:extLst>
          </p:cNvPr>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a:extLst>
              <a:ext uri="{FF2B5EF4-FFF2-40B4-BE49-F238E27FC236}">
                <a16:creationId xmlns:a16="http://schemas.microsoft.com/office/drawing/2014/main" id="{AE072C9A-4E20-034B-B521-7960992345F9}"/>
              </a:ext>
            </a:extLst>
          </p:cNvPr>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a:extLst>
              <a:ext uri="{FF2B5EF4-FFF2-40B4-BE49-F238E27FC236}">
                <a16:creationId xmlns:a16="http://schemas.microsoft.com/office/drawing/2014/main" id="{03443D0A-A441-2944-8708-6DAA53EF7E18}"/>
              </a:ext>
            </a:extLst>
          </p:cNvPr>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a:extLst>
              <a:ext uri="{FF2B5EF4-FFF2-40B4-BE49-F238E27FC236}">
                <a16:creationId xmlns:a16="http://schemas.microsoft.com/office/drawing/2014/main" id="{A9C6EC7F-7568-AB4B-B800-047B028431F8}"/>
              </a:ext>
            </a:extLst>
          </p:cNvPr>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a:extLst>
              <a:ext uri="{FF2B5EF4-FFF2-40B4-BE49-F238E27FC236}">
                <a16:creationId xmlns:a16="http://schemas.microsoft.com/office/drawing/2014/main" id="{47F4BCAC-892D-2447-ADBE-A890CA70ECBE}"/>
              </a:ext>
            </a:extLst>
          </p:cNvPr>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a:extLst>
              <a:ext uri="{FF2B5EF4-FFF2-40B4-BE49-F238E27FC236}">
                <a16:creationId xmlns:a16="http://schemas.microsoft.com/office/drawing/2014/main" id="{97AB23E1-0F67-2345-B9A9-D6FFD35BB417}"/>
              </a:ext>
            </a:extLst>
          </p:cNvPr>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a:extLst>
              <a:ext uri="{FF2B5EF4-FFF2-40B4-BE49-F238E27FC236}">
                <a16:creationId xmlns:a16="http://schemas.microsoft.com/office/drawing/2014/main" id="{5E4DC86C-2FDE-714C-BBC9-3B979486C8C1}"/>
              </a:ext>
            </a:extLst>
          </p:cNvPr>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a:extLst>
              <a:ext uri="{FF2B5EF4-FFF2-40B4-BE49-F238E27FC236}">
                <a16:creationId xmlns:a16="http://schemas.microsoft.com/office/drawing/2014/main" id="{9B89F9FA-F90C-1A43-B69E-C2EDF2649A85}"/>
              </a:ext>
            </a:extLst>
          </p:cNvPr>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a:extLst>
              <a:ext uri="{FF2B5EF4-FFF2-40B4-BE49-F238E27FC236}">
                <a16:creationId xmlns:a16="http://schemas.microsoft.com/office/drawing/2014/main" id="{2DEF4CE1-24FD-A14A-9753-96AA4D2A1931}"/>
              </a:ext>
            </a:extLst>
          </p:cNvPr>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a:extLst>
              <a:ext uri="{FF2B5EF4-FFF2-40B4-BE49-F238E27FC236}">
                <a16:creationId xmlns:a16="http://schemas.microsoft.com/office/drawing/2014/main" id="{EA733BA1-5A9D-2D46-9B4C-62CE4AFD6E84}"/>
              </a:ext>
            </a:extLst>
          </p:cNvPr>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a:extLst>
              <a:ext uri="{FF2B5EF4-FFF2-40B4-BE49-F238E27FC236}">
                <a16:creationId xmlns:a16="http://schemas.microsoft.com/office/drawing/2014/main" id="{1DEE8FDB-663F-854F-B7B2-8AB4B7C58F71}"/>
              </a:ext>
            </a:extLst>
          </p:cNvPr>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a:extLst>
              <a:ext uri="{FF2B5EF4-FFF2-40B4-BE49-F238E27FC236}">
                <a16:creationId xmlns:a16="http://schemas.microsoft.com/office/drawing/2014/main" id="{CB78C7CE-8534-3840-B8D2-CFC70A6FDFC2}"/>
              </a:ext>
            </a:extLst>
          </p:cNvPr>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a:extLst>
              <a:ext uri="{FF2B5EF4-FFF2-40B4-BE49-F238E27FC236}">
                <a16:creationId xmlns:a16="http://schemas.microsoft.com/office/drawing/2014/main" id="{1002402B-D135-AE4A-8105-D83AE91BAE1A}"/>
              </a:ext>
            </a:extLst>
          </p:cNvPr>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a:extLst>
              <a:ext uri="{FF2B5EF4-FFF2-40B4-BE49-F238E27FC236}">
                <a16:creationId xmlns:a16="http://schemas.microsoft.com/office/drawing/2014/main" id="{87707889-2FAC-2048-8613-C161EBE077F6}"/>
              </a:ext>
            </a:extLst>
          </p:cNvPr>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a:extLst>
              <a:ext uri="{FF2B5EF4-FFF2-40B4-BE49-F238E27FC236}">
                <a16:creationId xmlns:a16="http://schemas.microsoft.com/office/drawing/2014/main" id="{285F631B-AAFF-1B46-8B09-652D75B1D2A5}"/>
              </a:ext>
            </a:extLst>
          </p:cNvPr>
          <p:cNvSpPr txBox="1"/>
          <p:nvPr/>
        </p:nvSpPr>
        <p:spPr>
          <a:xfrm>
            <a:off x="7848600" y="6581776"/>
            <a:ext cx="2819400" cy="276225"/>
          </a:xfrm>
          <a:prstGeom prst="rect">
            <a:avLst/>
          </a:prstGeom>
          <a:noFill/>
        </p:spPr>
        <p:txBody>
          <a:bodyPr>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a:extLst>
              <a:ext uri="{FF2B5EF4-FFF2-40B4-BE49-F238E27FC236}">
                <a16:creationId xmlns:a16="http://schemas.microsoft.com/office/drawing/2014/main" id="{F8BFF557-80B8-9145-A660-B8D26CF44E34}"/>
              </a:ext>
            </a:extLst>
          </p:cNvPr>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a:extLst>
              <a:ext uri="{FF2B5EF4-FFF2-40B4-BE49-F238E27FC236}">
                <a16:creationId xmlns:a16="http://schemas.microsoft.com/office/drawing/2014/main" id="{4AE4C6F7-5E18-A443-BF3A-3B60F689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a:extLst>
              <a:ext uri="{FF2B5EF4-FFF2-40B4-BE49-F238E27FC236}">
                <a16:creationId xmlns:a16="http://schemas.microsoft.com/office/drawing/2014/main" id="{E19BCA59-27C0-DB40-AFAB-843E45E60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956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689F-558F-2149-BF7F-6D3F862ECFD8}"/>
              </a:ext>
            </a:extLst>
          </p:cNvPr>
          <p:cNvSpPr>
            <a:spLocks noGrp="1"/>
          </p:cNvSpPr>
          <p:nvPr>
            <p:ph type="title"/>
          </p:nvPr>
        </p:nvSpPr>
        <p:spPr/>
        <p:txBody>
          <a:bodyPr/>
          <a:lstStyle/>
          <a:p>
            <a:r>
              <a:rPr lang="en-US" dirty="0"/>
              <a:t>Recognizing your handwriting</a:t>
            </a:r>
          </a:p>
        </p:txBody>
      </p:sp>
      <p:pic>
        <p:nvPicPr>
          <p:cNvPr id="7" name="Content Placeholder 6">
            <a:extLst>
              <a:ext uri="{FF2B5EF4-FFF2-40B4-BE49-F238E27FC236}">
                <a16:creationId xmlns:a16="http://schemas.microsoft.com/office/drawing/2014/main" id="{221069FC-2D24-3341-A647-A4BA13C40670}"/>
              </a:ext>
            </a:extLst>
          </p:cNvPr>
          <p:cNvPicPr>
            <a:picLocks noGrp="1" noChangeAspect="1"/>
          </p:cNvPicPr>
          <p:nvPr>
            <p:ph idx="1"/>
          </p:nvPr>
        </p:nvPicPr>
        <p:blipFill>
          <a:blip r:embed="rId2"/>
          <a:stretch>
            <a:fillRect/>
          </a:stretch>
        </p:blipFill>
        <p:spPr>
          <a:xfrm>
            <a:off x="5606679" y="1571625"/>
            <a:ext cx="6344529" cy="4647512"/>
          </a:xfrm>
        </p:spPr>
      </p:pic>
      <p:sp>
        <p:nvSpPr>
          <p:cNvPr id="4" name="Date Placeholder 3">
            <a:extLst>
              <a:ext uri="{FF2B5EF4-FFF2-40B4-BE49-F238E27FC236}">
                <a16:creationId xmlns:a16="http://schemas.microsoft.com/office/drawing/2014/main" id="{CCE161C2-75D7-F648-B91A-8054092F7551}"/>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EE6927D1-4E4C-D944-AD27-1133222A7247}"/>
              </a:ext>
            </a:extLst>
          </p:cNvPr>
          <p:cNvSpPr>
            <a:spLocks noGrp="1"/>
          </p:cNvSpPr>
          <p:nvPr>
            <p:ph type="sldNum" sz="quarter" idx="12"/>
          </p:nvPr>
        </p:nvSpPr>
        <p:spPr/>
        <p:txBody>
          <a:bodyPr/>
          <a:lstStyle/>
          <a:p>
            <a:fld id="{D8C2E80E-A818-EA4B-839C-9030708D7285}" type="slidenum">
              <a:rPr lang="en-US" smtClean="0"/>
              <a:t>13</a:t>
            </a:fld>
            <a:endParaRPr lang="en-US" dirty="0"/>
          </a:p>
        </p:txBody>
      </p:sp>
      <p:sp>
        <p:nvSpPr>
          <p:cNvPr id="8" name="Rectangle 7">
            <a:extLst>
              <a:ext uri="{FF2B5EF4-FFF2-40B4-BE49-F238E27FC236}">
                <a16:creationId xmlns:a16="http://schemas.microsoft.com/office/drawing/2014/main" id="{622E12C4-9C99-3F44-AA4C-813426D5BBBE}"/>
              </a:ext>
            </a:extLst>
          </p:cNvPr>
          <p:cNvSpPr/>
          <p:nvPr/>
        </p:nvSpPr>
        <p:spPr>
          <a:xfrm>
            <a:off x="164123" y="1966048"/>
            <a:ext cx="5125329" cy="2308324"/>
          </a:xfrm>
          <a:prstGeom prst="rect">
            <a:avLst/>
          </a:prstGeom>
        </p:spPr>
        <p:txBody>
          <a:bodyPr wrap="square">
            <a:spAutoFit/>
          </a:bodyPr>
          <a:lstStyle/>
          <a:p>
            <a:r>
              <a:rPr lang="en-US" dirty="0">
                <a:solidFill>
                  <a:srgbClr val="111111"/>
                </a:solidFill>
                <a:latin typeface="Open Sans"/>
              </a:rPr>
              <a:t>Training the ML model by giving it examples of 10,000 or more handwritten digits, as well as the correct answer. </a:t>
            </a:r>
          </a:p>
          <a:p>
            <a:endParaRPr lang="en-US" dirty="0">
              <a:solidFill>
                <a:srgbClr val="111111"/>
              </a:solidFill>
              <a:latin typeface="Open Sans"/>
            </a:endParaRPr>
          </a:p>
          <a:p>
            <a:r>
              <a:rPr lang="en-US" dirty="0">
                <a:solidFill>
                  <a:srgbClr val="111111"/>
                </a:solidFill>
                <a:latin typeface="Open Sans"/>
              </a:rPr>
              <a:t>After the model is trained, we can test how well the model performs by giving it 1,000 new handwritten digits without the correct answer. The model is then required to recognize the actual digit.</a:t>
            </a:r>
            <a:endParaRPr lang="en-US" dirty="0"/>
          </a:p>
        </p:txBody>
      </p:sp>
    </p:spTree>
    <p:extLst>
      <p:ext uri="{BB962C8B-B14F-4D97-AF65-F5344CB8AC3E}">
        <p14:creationId xmlns:p14="http://schemas.microsoft.com/office/powerpoint/2010/main" val="324119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4F4A-4421-6349-86B6-756EFE2187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EE108AD-44A7-5B4F-9D46-15381052AA62}"/>
              </a:ext>
            </a:extLst>
          </p:cNvPr>
          <p:cNvPicPr>
            <a:picLocks noGrp="1" noChangeAspect="1"/>
          </p:cNvPicPr>
          <p:nvPr>
            <p:ph idx="1"/>
          </p:nvPr>
        </p:nvPicPr>
        <p:blipFill>
          <a:blip r:embed="rId2"/>
          <a:stretch>
            <a:fillRect/>
          </a:stretch>
        </p:blipFill>
        <p:spPr>
          <a:xfrm>
            <a:off x="3797961" y="4227167"/>
            <a:ext cx="5416689" cy="2578344"/>
          </a:xfrm>
        </p:spPr>
      </p:pic>
      <p:sp>
        <p:nvSpPr>
          <p:cNvPr id="4" name="Date Placeholder 3">
            <a:extLst>
              <a:ext uri="{FF2B5EF4-FFF2-40B4-BE49-F238E27FC236}">
                <a16:creationId xmlns:a16="http://schemas.microsoft.com/office/drawing/2014/main" id="{7DD3EB7E-0871-804A-8D9B-AB9DFE8E5B08}"/>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F71E981D-0BF4-4D4E-BCC0-A993E791C90D}"/>
              </a:ext>
            </a:extLst>
          </p:cNvPr>
          <p:cNvSpPr>
            <a:spLocks noGrp="1"/>
          </p:cNvSpPr>
          <p:nvPr>
            <p:ph type="sldNum" sz="quarter" idx="12"/>
          </p:nvPr>
        </p:nvSpPr>
        <p:spPr/>
        <p:txBody>
          <a:bodyPr/>
          <a:lstStyle/>
          <a:p>
            <a:fld id="{D8C2E80E-A818-EA4B-839C-9030708D7285}" type="slidenum">
              <a:rPr lang="en-US" smtClean="0"/>
              <a:t>14</a:t>
            </a:fld>
            <a:endParaRPr lang="en-US" dirty="0"/>
          </a:p>
        </p:txBody>
      </p:sp>
      <p:pic>
        <p:nvPicPr>
          <p:cNvPr id="9" name="Picture 8">
            <a:extLst>
              <a:ext uri="{FF2B5EF4-FFF2-40B4-BE49-F238E27FC236}">
                <a16:creationId xmlns:a16="http://schemas.microsoft.com/office/drawing/2014/main" id="{BC820200-0EAD-EB4E-9242-4496DC6BBABA}"/>
              </a:ext>
            </a:extLst>
          </p:cNvPr>
          <p:cNvPicPr>
            <a:picLocks noChangeAspect="1"/>
          </p:cNvPicPr>
          <p:nvPr/>
        </p:nvPicPr>
        <p:blipFill>
          <a:blip r:embed="rId3"/>
          <a:stretch>
            <a:fillRect/>
          </a:stretch>
        </p:blipFill>
        <p:spPr>
          <a:xfrm>
            <a:off x="1651831" y="300038"/>
            <a:ext cx="9586145" cy="3642735"/>
          </a:xfrm>
          <a:prstGeom prst="rect">
            <a:avLst/>
          </a:prstGeom>
        </p:spPr>
      </p:pic>
    </p:spTree>
    <p:extLst>
      <p:ext uri="{BB962C8B-B14F-4D97-AF65-F5344CB8AC3E}">
        <p14:creationId xmlns:p14="http://schemas.microsoft.com/office/powerpoint/2010/main" val="2956325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969F-DE1B-3043-A98D-FC19AD78DCFF}"/>
              </a:ext>
            </a:extLst>
          </p:cNvPr>
          <p:cNvSpPr>
            <a:spLocks noGrp="1"/>
          </p:cNvSpPr>
          <p:nvPr>
            <p:ph type="title"/>
          </p:nvPr>
        </p:nvSpPr>
        <p:spPr/>
        <p:txBody>
          <a:bodyPr/>
          <a:lstStyle/>
          <a:p>
            <a:r>
              <a:rPr lang="en-US" dirty="0"/>
              <a:t>Machine learning Phases</a:t>
            </a:r>
          </a:p>
        </p:txBody>
      </p:sp>
      <p:pic>
        <p:nvPicPr>
          <p:cNvPr id="7" name="Content Placeholder 6">
            <a:extLst>
              <a:ext uri="{FF2B5EF4-FFF2-40B4-BE49-F238E27FC236}">
                <a16:creationId xmlns:a16="http://schemas.microsoft.com/office/drawing/2014/main" id="{E5E5B425-44A7-F549-BDC7-00CB67975570}"/>
              </a:ext>
            </a:extLst>
          </p:cNvPr>
          <p:cNvPicPr>
            <a:picLocks noGrp="1" noChangeAspect="1"/>
          </p:cNvPicPr>
          <p:nvPr>
            <p:ph idx="1"/>
          </p:nvPr>
        </p:nvPicPr>
        <p:blipFill>
          <a:blip r:embed="rId2"/>
          <a:stretch>
            <a:fillRect/>
          </a:stretch>
        </p:blipFill>
        <p:spPr>
          <a:xfrm>
            <a:off x="0" y="1571625"/>
            <a:ext cx="12090506" cy="4164012"/>
          </a:xfrm>
        </p:spPr>
      </p:pic>
      <p:sp>
        <p:nvSpPr>
          <p:cNvPr id="4" name="Date Placeholder 3">
            <a:extLst>
              <a:ext uri="{FF2B5EF4-FFF2-40B4-BE49-F238E27FC236}">
                <a16:creationId xmlns:a16="http://schemas.microsoft.com/office/drawing/2014/main" id="{3E41C708-9038-F743-BD61-59567A54B246}"/>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456E145-0234-D149-99C6-85866332BE64}"/>
              </a:ext>
            </a:extLst>
          </p:cNvPr>
          <p:cNvSpPr>
            <a:spLocks noGrp="1"/>
          </p:cNvSpPr>
          <p:nvPr>
            <p:ph type="sldNum" sz="quarter" idx="12"/>
          </p:nvPr>
        </p:nvSpPr>
        <p:spPr/>
        <p:txBody>
          <a:bodyPr/>
          <a:lstStyle/>
          <a:p>
            <a:fld id="{D8C2E80E-A818-EA4B-839C-9030708D7285}" type="slidenum">
              <a:rPr lang="en-US" smtClean="0"/>
              <a:t>15</a:t>
            </a:fld>
            <a:endParaRPr lang="en-US" dirty="0"/>
          </a:p>
        </p:txBody>
      </p:sp>
    </p:spTree>
    <p:extLst>
      <p:ext uri="{BB962C8B-B14F-4D97-AF65-F5344CB8AC3E}">
        <p14:creationId xmlns:p14="http://schemas.microsoft.com/office/powerpoint/2010/main" val="329959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A8C244E-467B-094A-8C13-17A1AFACE9B6}"/>
              </a:ext>
            </a:extLst>
          </p:cNvPr>
          <p:cNvSpPr>
            <a:spLocks noGrp="1"/>
          </p:cNvSpPr>
          <p:nvPr>
            <p:ph type="title"/>
          </p:nvPr>
        </p:nvSpPr>
        <p:spPr/>
        <p:txBody>
          <a:bodyPr/>
          <a:lstStyle/>
          <a:p>
            <a:r>
              <a:rPr lang="en-US" altLang="en-US"/>
              <a:t>Many classifiers to choose from</a:t>
            </a:r>
          </a:p>
        </p:txBody>
      </p:sp>
      <p:sp>
        <p:nvSpPr>
          <p:cNvPr id="58371" name="Content Placeholder 2">
            <a:extLst>
              <a:ext uri="{FF2B5EF4-FFF2-40B4-BE49-F238E27FC236}">
                <a16:creationId xmlns:a16="http://schemas.microsoft.com/office/drawing/2014/main" id="{8985CAFE-15FE-9849-B675-38304E76D849}"/>
              </a:ext>
            </a:extLst>
          </p:cNvPr>
          <p:cNvSpPr>
            <a:spLocks noGrp="1"/>
          </p:cNvSpPr>
          <p:nvPr>
            <p:ph idx="1"/>
          </p:nvPr>
        </p:nvSpPr>
        <p:spPr/>
        <p:txBody>
          <a:bodyPr>
            <a:normAutofit fontScale="92500" lnSpcReduction="20000"/>
          </a:bodyPr>
          <a:lstStyle/>
          <a:p>
            <a:r>
              <a:rPr lang="en-US" altLang="en-US" sz="2800"/>
              <a:t>SVM</a:t>
            </a:r>
          </a:p>
          <a:p>
            <a:r>
              <a:rPr lang="en-US" altLang="en-US" sz="2800"/>
              <a:t>Neural networks</a:t>
            </a:r>
          </a:p>
          <a:p>
            <a:r>
              <a:rPr lang="en-US" altLang="en-US" sz="2800"/>
              <a:t>Naïve Bayes</a:t>
            </a:r>
          </a:p>
          <a:p>
            <a:r>
              <a:rPr lang="en-US" altLang="en-US" sz="2800"/>
              <a:t>Bayesian network</a:t>
            </a:r>
          </a:p>
          <a:p>
            <a:r>
              <a:rPr lang="en-US" altLang="en-US" sz="2800"/>
              <a:t>Logistic regression</a:t>
            </a:r>
          </a:p>
          <a:p>
            <a:r>
              <a:rPr lang="en-US" altLang="en-US" sz="2800"/>
              <a:t>Randomized Forests</a:t>
            </a:r>
          </a:p>
          <a:p>
            <a:r>
              <a:rPr lang="en-US" altLang="en-US" sz="2800"/>
              <a:t>Boosted Decision Trees</a:t>
            </a:r>
          </a:p>
          <a:p>
            <a:r>
              <a:rPr lang="en-US" altLang="en-US" sz="2800"/>
              <a:t>K-nearest neighbor</a:t>
            </a:r>
          </a:p>
          <a:p>
            <a:r>
              <a:rPr lang="en-US" altLang="en-US" sz="2800"/>
              <a:t>RBMs</a:t>
            </a:r>
          </a:p>
          <a:p>
            <a:r>
              <a:rPr lang="en-US" altLang="en-US" sz="2800"/>
              <a:t>Etc.</a:t>
            </a:r>
          </a:p>
          <a:p>
            <a:pPr>
              <a:buFont typeface="Arial" panose="020B0604020202020204" pitchFamily="34" charset="0"/>
              <a:buNone/>
            </a:pPr>
            <a:endParaRPr lang="en-US" altLang="en-US" sz="2800"/>
          </a:p>
          <a:p>
            <a:endParaRPr lang="en-US" altLang="en-US" sz="2800"/>
          </a:p>
          <a:p>
            <a:endParaRPr lang="en-US" altLang="en-US" sz="2800"/>
          </a:p>
          <a:p>
            <a:endParaRPr lang="en-US" altLang="en-US" sz="2800"/>
          </a:p>
        </p:txBody>
      </p:sp>
      <p:sp>
        <p:nvSpPr>
          <p:cNvPr id="4" name="TextBox 3">
            <a:extLst>
              <a:ext uri="{FF2B5EF4-FFF2-40B4-BE49-F238E27FC236}">
                <a16:creationId xmlns:a16="http://schemas.microsoft.com/office/drawing/2014/main" id="{81CBF1B4-AB78-B744-A406-2B321FD52EB7}"/>
              </a:ext>
            </a:extLst>
          </p:cNvPr>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pic>
        <p:nvPicPr>
          <p:cNvPr id="3" name="Picture 2">
            <a:extLst>
              <a:ext uri="{FF2B5EF4-FFF2-40B4-BE49-F238E27FC236}">
                <a16:creationId xmlns:a16="http://schemas.microsoft.com/office/drawing/2014/main" id="{1016A6F6-F3C4-9F48-9F09-FDF5923336C8}"/>
              </a:ext>
            </a:extLst>
          </p:cNvPr>
          <p:cNvPicPr>
            <a:picLocks noChangeAspect="1"/>
          </p:cNvPicPr>
          <p:nvPr/>
        </p:nvPicPr>
        <p:blipFill>
          <a:blip r:embed="rId2"/>
          <a:stretch>
            <a:fillRect/>
          </a:stretch>
        </p:blipFill>
        <p:spPr>
          <a:xfrm>
            <a:off x="4362994" y="2553348"/>
            <a:ext cx="6564811" cy="3618852"/>
          </a:xfrm>
          <a:prstGeom prst="rect">
            <a:avLst/>
          </a:prstGeom>
        </p:spPr>
      </p:pic>
    </p:spTree>
    <p:extLst>
      <p:ext uri="{BB962C8B-B14F-4D97-AF65-F5344CB8AC3E}">
        <p14:creationId xmlns:p14="http://schemas.microsoft.com/office/powerpoint/2010/main" val="31280124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795E-5395-104A-A63B-00A2AF24AABB}"/>
              </a:ext>
            </a:extLst>
          </p:cNvPr>
          <p:cNvSpPr>
            <a:spLocks noGrp="1"/>
          </p:cNvSpPr>
          <p:nvPr>
            <p:ph type="title"/>
          </p:nvPr>
        </p:nvSpPr>
        <p:spPr/>
        <p:txBody>
          <a:bodyPr/>
          <a:lstStyle/>
          <a:p>
            <a:r>
              <a:rPr lang="en-US" dirty="0"/>
              <a:t>Classifiers!!</a:t>
            </a:r>
          </a:p>
        </p:txBody>
      </p:sp>
      <p:sp>
        <p:nvSpPr>
          <p:cNvPr id="4" name="Date Placeholder 3">
            <a:extLst>
              <a:ext uri="{FF2B5EF4-FFF2-40B4-BE49-F238E27FC236}">
                <a16:creationId xmlns:a16="http://schemas.microsoft.com/office/drawing/2014/main" id="{0354B90E-018D-0E41-A724-4B45E0E625B2}"/>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2A06766A-388B-3E42-9C38-F81040133324}"/>
              </a:ext>
            </a:extLst>
          </p:cNvPr>
          <p:cNvSpPr>
            <a:spLocks noGrp="1"/>
          </p:cNvSpPr>
          <p:nvPr>
            <p:ph type="sldNum" sz="quarter" idx="12"/>
          </p:nvPr>
        </p:nvSpPr>
        <p:spPr/>
        <p:txBody>
          <a:bodyPr/>
          <a:lstStyle/>
          <a:p>
            <a:fld id="{D8C2E80E-A818-EA4B-839C-9030708D7285}" type="slidenum">
              <a:rPr lang="en-US" smtClean="0"/>
              <a:t>17</a:t>
            </a:fld>
            <a:endParaRPr lang="en-US" dirty="0"/>
          </a:p>
        </p:txBody>
      </p:sp>
      <p:pic>
        <p:nvPicPr>
          <p:cNvPr id="11" name="Content Placeholder 10">
            <a:extLst>
              <a:ext uri="{FF2B5EF4-FFF2-40B4-BE49-F238E27FC236}">
                <a16:creationId xmlns:a16="http://schemas.microsoft.com/office/drawing/2014/main" id="{F6136165-B693-374C-A3E4-E4AED4056DB7}"/>
              </a:ext>
            </a:extLst>
          </p:cNvPr>
          <p:cNvPicPr>
            <a:picLocks noGrp="1" noChangeAspect="1"/>
          </p:cNvPicPr>
          <p:nvPr>
            <p:ph idx="1"/>
          </p:nvPr>
        </p:nvPicPr>
        <p:blipFill>
          <a:blip r:embed="rId2"/>
          <a:stretch>
            <a:fillRect/>
          </a:stretch>
        </p:blipFill>
        <p:spPr>
          <a:xfrm>
            <a:off x="5162645" y="173429"/>
            <a:ext cx="6468523" cy="5951041"/>
          </a:xfrm>
        </p:spPr>
      </p:pic>
    </p:spTree>
    <p:extLst>
      <p:ext uri="{BB962C8B-B14F-4D97-AF65-F5344CB8AC3E}">
        <p14:creationId xmlns:p14="http://schemas.microsoft.com/office/powerpoint/2010/main" val="293176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4D2E5B7-D499-064C-99A1-68546826C3E1}"/>
              </a:ext>
            </a:extLst>
          </p:cNvPr>
          <p:cNvSpPr>
            <a:spLocks noGrp="1" noChangeArrowheads="1"/>
          </p:cNvSpPr>
          <p:nvPr>
            <p:ph type="title"/>
          </p:nvPr>
        </p:nvSpPr>
        <p:spPr>
          <a:xfrm>
            <a:off x="609601" y="430008"/>
            <a:ext cx="8229600" cy="792163"/>
          </a:xfrm>
        </p:spPr>
        <p:txBody>
          <a:bodyPr>
            <a:normAutofit fontScale="90000"/>
          </a:bodyPr>
          <a:lstStyle/>
          <a:p>
            <a:pPr eaLnBrk="1" hangingPunct="1"/>
            <a:r>
              <a:rPr lang="en-GB" altLang="en-US" dirty="0"/>
              <a:t>Classification</a:t>
            </a:r>
          </a:p>
        </p:txBody>
      </p:sp>
      <p:sp>
        <p:nvSpPr>
          <p:cNvPr id="74755" name="Rectangle 3">
            <a:extLst>
              <a:ext uri="{FF2B5EF4-FFF2-40B4-BE49-F238E27FC236}">
                <a16:creationId xmlns:a16="http://schemas.microsoft.com/office/drawing/2014/main" id="{71CD3CE7-77C3-AD4E-BD17-7AAEA1EEAE53}"/>
              </a:ext>
            </a:extLst>
          </p:cNvPr>
          <p:cNvSpPr>
            <a:spLocks noGrp="1" noChangeArrowheads="1"/>
          </p:cNvSpPr>
          <p:nvPr>
            <p:ph type="body" idx="1"/>
          </p:nvPr>
        </p:nvSpPr>
        <p:spPr>
          <a:xfrm>
            <a:off x="653143" y="1449977"/>
            <a:ext cx="9710057" cy="4676187"/>
          </a:xfrm>
        </p:spPr>
        <p:txBody>
          <a:bodyPr/>
          <a:lstStyle/>
          <a:p>
            <a:pPr eaLnBrk="1" hangingPunct="1"/>
            <a:r>
              <a:rPr lang="en-GB" altLang="en-US" dirty="0"/>
              <a:t>Assign input vector to one of two or more classes</a:t>
            </a:r>
          </a:p>
          <a:p>
            <a:pPr eaLnBrk="1" hangingPunct="1"/>
            <a:r>
              <a:rPr lang="en-GB" altLang="en-US" dirty="0"/>
              <a:t>Any decision rule divides input space into </a:t>
            </a:r>
            <a:r>
              <a:rPr lang="en-GB" altLang="en-US" i="1" dirty="0"/>
              <a:t>decision regions</a:t>
            </a:r>
            <a:r>
              <a:rPr lang="en-GB" altLang="en-US" dirty="0"/>
              <a:t> separated by </a:t>
            </a:r>
            <a:r>
              <a:rPr lang="en-GB" altLang="en-US" i="1" dirty="0"/>
              <a:t>decision boundaries</a:t>
            </a:r>
          </a:p>
          <a:p>
            <a:pPr eaLnBrk="1" hangingPunct="1"/>
            <a:endParaRPr lang="en-GB" altLang="en-US" dirty="0"/>
          </a:p>
          <a:p>
            <a:pPr eaLnBrk="1" hangingPunct="1"/>
            <a:endParaRPr lang="en-GB" altLang="en-US" dirty="0"/>
          </a:p>
        </p:txBody>
      </p:sp>
      <p:pic>
        <p:nvPicPr>
          <p:cNvPr id="74756" name="Picture 7" descr="decision-regions">
            <a:extLst>
              <a:ext uri="{FF2B5EF4-FFF2-40B4-BE49-F238E27FC236}">
                <a16:creationId xmlns:a16="http://schemas.microsoft.com/office/drawing/2014/main" id="{7BA8B7CF-BC14-844B-B64F-25348339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781" y="2977358"/>
            <a:ext cx="4467225"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72134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7C9D-22E7-0446-91BD-E8141359503E}"/>
              </a:ext>
            </a:extLst>
          </p:cNvPr>
          <p:cNvSpPr>
            <a:spLocks noGrp="1"/>
          </p:cNvSpPr>
          <p:nvPr>
            <p:ph type="title"/>
          </p:nvPr>
        </p:nvSpPr>
        <p:spPr/>
        <p:txBody>
          <a:bodyPr/>
          <a:lstStyle/>
          <a:p>
            <a:r>
              <a:rPr lang="en-US" b="1" dirty="0"/>
              <a:t>k-Nearest Neighbor (KNN)</a:t>
            </a:r>
          </a:p>
        </p:txBody>
      </p:sp>
      <p:pic>
        <p:nvPicPr>
          <p:cNvPr id="7" name="Content Placeholder 6">
            <a:extLst>
              <a:ext uri="{FF2B5EF4-FFF2-40B4-BE49-F238E27FC236}">
                <a16:creationId xmlns:a16="http://schemas.microsoft.com/office/drawing/2014/main" id="{8926835E-66A4-6C46-B428-316E6A2A6269}"/>
              </a:ext>
            </a:extLst>
          </p:cNvPr>
          <p:cNvPicPr>
            <a:picLocks noGrp="1" noChangeAspect="1"/>
          </p:cNvPicPr>
          <p:nvPr>
            <p:ph idx="1"/>
          </p:nvPr>
        </p:nvPicPr>
        <p:blipFill>
          <a:blip r:embed="rId2"/>
          <a:stretch>
            <a:fillRect/>
          </a:stretch>
        </p:blipFill>
        <p:spPr>
          <a:xfrm>
            <a:off x="3055144" y="1743075"/>
            <a:ext cx="5905500" cy="4429125"/>
          </a:xfrm>
        </p:spPr>
      </p:pic>
      <p:sp>
        <p:nvSpPr>
          <p:cNvPr id="4" name="Date Placeholder 3">
            <a:extLst>
              <a:ext uri="{FF2B5EF4-FFF2-40B4-BE49-F238E27FC236}">
                <a16:creationId xmlns:a16="http://schemas.microsoft.com/office/drawing/2014/main" id="{A660CE94-BE75-0740-AF3D-35B2E28CDA4F}"/>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5BAFB690-83D5-A348-8A59-52FBFFC5C5F6}"/>
              </a:ext>
            </a:extLst>
          </p:cNvPr>
          <p:cNvSpPr>
            <a:spLocks noGrp="1"/>
          </p:cNvSpPr>
          <p:nvPr>
            <p:ph type="sldNum" sz="quarter" idx="12"/>
          </p:nvPr>
        </p:nvSpPr>
        <p:spPr/>
        <p:txBody>
          <a:bodyPr/>
          <a:lstStyle/>
          <a:p>
            <a:fld id="{D8C2E80E-A818-EA4B-839C-9030708D7285}" type="slidenum">
              <a:rPr lang="en-US" smtClean="0"/>
              <a:t>19</a:t>
            </a:fld>
            <a:endParaRPr lang="en-US" dirty="0"/>
          </a:p>
        </p:txBody>
      </p:sp>
    </p:spTree>
    <p:extLst>
      <p:ext uri="{BB962C8B-B14F-4D97-AF65-F5344CB8AC3E}">
        <p14:creationId xmlns:p14="http://schemas.microsoft.com/office/powerpoint/2010/main" val="296778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457A-03F6-EF49-9C5B-16E6C8BD62BE}"/>
              </a:ext>
            </a:extLst>
          </p:cNvPr>
          <p:cNvSpPr>
            <a:spLocks noGrp="1"/>
          </p:cNvSpPr>
          <p:nvPr>
            <p:ph type="title"/>
          </p:nvPr>
        </p:nvSpPr>
        <p:spPr/>
        <p:txBody>
          <a:bodyPr/>
          <a:lstStyle/>
          <a:p>
            <a:r>
              <a:rPr lang="en-US" altLang="en-US" dirty="0"/>
              <a:t>What is Learning?</a:t>
            </a:r>
            <a:endParaRPr lang="en-US" dirty="0"/>
          </a:p>
        </p:txBody>
      </p:sp>
      <p:sp>
        <p:nvSpPr>
          <p:cNvPr id="3" name="Content Placeholder 2">
            <a:extLst>
              <a:ext uri="{FF2B5EF4-FFF2-40B4-BE49-F238E27FC236}">
                <a16:creationId xmlns:a16="http://schemas.microsoft.com/office/drawing/2014/main" id="{157A272E-1C3A-E34B-9B93-6186C380CC9E}"/>
              </a:ext>
            </a:extLst>
          </p:cNvPr>
          <p:cNvSpPr>
            <a:spLocks noGrp="1"/>
          </p:cNvSpPr>
          <p:nvPr>
            <p:ph idx="1"/>
          </p:nvPr>
        </p:nvSpPr>
        <p:spPr>
          <a:xfrm>
            <a:off x="314325" y="1743075"/>
            <a:ext cx="11387137" cy="4429125"/>
          </a:xfrm>
        </p:spPr>
        <p:txBody>
          <a:bodyPr/>
          <a:lstStyle/>
          <a:p>
            <a:r>
              <a:rPr lang="en-US" altLang="en-US" i="1" dirty="0"/>
              <a:t>“Learning denotes changes in a system that ... enable a system to do the same task … more efficiently the next time.”  - </a:t>
            </a:r>
            <a:r>
              <a:rPr lang="en-US" altLang="en-US" dirty="0"/>
              <a:t>Herbert Simon</a:t>
            </a:r>
            <a:r>
              <a:rPr lang="en-US" altLang="en-US" i="1" dirty="0"/>
              <a:t> </a:t>
            </a:r>
          </a:p>
          <a:p>
            <a:r>
              <a:rPr lang="en-US" altLang="en-US" i="1" dirty="0"/>
              <a:t>“Learning is constructing or modifying representations of what is being experienced.” - </a:t>
            </a:r>
            <a:r>
              <a:rPr lang="en-US" altLang="en-US" dirty="0" err="1"/>
              <a:t>Ryszard</a:t>
            </a:r>
            <a:r>
              <a:rPr lang="en-US" altLang="en-US" dirty="0"/>
              <a:t> Michalski</a:t>
            </a:r>
            <a:r>
              <a:rPr lang="en-US" altLang="en-US" i="1" dirty="0"/>
              <a:t> </a:t>
            </a:r>
          </a:p>
          <a:p>
            <a:r>
              <a:rPr lang="en-US" altLang="en-US" i="1" dirty="0"/>
              <a:t>“Learning is making useful changes in our minds.” - </a:t>
            </a:r>
            <a:r>
              <a:rPr lang="en-US" altLang="en-US" dirty="0"/>
              <a:t>Marvin Minsky</a:t>
            </a:r>
            <a:r>
              <a:rPr lang="en-US" altLang="en-US" i="1" dirty="0"/>
              <a:t> </a:t>
            </a:r>
          </a:p>
          <a:p>
            <a:endParaRPr lang="en-US" dirty="0"/>
          </a:p>
          <a:p>
            <a:endParaRPr lang="en-US" dirty="0"/>
          </a:p>
          <a:p>
            <a:r>
              <a:rPr lang="en-US" altLang="en-US" i="1" dirty="0">
                <a:solidFill>
                  <a:schemeClr val="accent1"/>
                </a:solidFill>
              </a:rPr>
              <a:t>“Machine learning refers to a system capable of the autonomous acquisition and integration of knowledge.”</a:t>
            </a:r>
            <a:endParaRPr lang="en-US" dirty="0">
              <a:solidFill>
                <a:schemeClr val="accent1"/>
              </a:solidFill>
            </a:endParaRPr>
          </a:p>
        </p:txBody>
      </p:sp>
      <p:sp>
        <p:nvSpPr>
          <p:cNvPr id="4" name="Date Placeholder 3">
            <a:extLst>
              <a:ext uri="{FF2B5EF4-FFF2-40B4-BE49-F238E27FC236}">
                <a16:creationId xmlns:a16="http://schemas.microsoft.com/office/drawing/2014/main" id="{36DE1325-9211-2547-B5C8-51E3D7282EF5}"/>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C9D48D9E-C952-5C49-AF89-C9F677DE79BD}"/>
              </a:ext>
            </a:extLst>
          </p:cNvPr>
          <p:cNvSpPr>
            <a:spLocks noGrp="1"/>
          </p:cNvSpPr>
          <p:nvPr>
            <p:ph type="sldNum" sz="quarter" idx="12"/>
          </p:nvPr>
        </p:nvSpPr>
        <p:spPr/>
        <p:txBody>
          <a:bodyPr/>
          <a:lstStyle/>
          <a:p>
            <a:fld id="{D8C2E80E-A818-EA4B-839C-9030708D7285}" type="slidenum">
              <a:rPr lang="en-US" smtClean="0"/>
              <a:t>2</a:t>
            </a:fld>
            <a:endParaRPr lang="en-US" dirty="0"/>
          </a:p>
        </p:txBody>
      </p:sp>
    </p:spTree>
    <p:extLst>
      <p:ext uri="{BB962C8B-B14F-4D97-AF65-F5344CB8AC3E}">
        <p14:creationId xmlns:p14="http://schemas.microsoft.com/office/powerpoint/2010/main" val="2885016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22CBD411-EB64-6A46-9C27-C04692BE1F1D}"/>
              </a:ext>
            </a:extLst>
          </p:cNvPr>
          <p:cNvSpPr>
            <a:spLocks noGrp="1"/>
          </p:cNvSpPr>
          <p:nvPr>
            <p:ph type="title"/>
          </p:nvPr>
        </p:nvSpPr>
        <p:spPr/>
        <p:txBody>
          <a:bodyPr/>
          <a:lstStyle/>
          <a:p>
            <a:r>
              <a:rPr lang="en-US" altLang="en-US"/>
              <a:t>K-nearest neighbor</a:t>
            </a:r>
          </a:p>
        </p:txBody>
      </p:sp>
      <p:grpSp>
        <p:nvGrpSpPr>
          <p:cNvPr id="76803" name="Group 3">
            <a:extLst>
              <a:ext uri="{FF2B5EF4-FFF2-40B4-BE49-F238E27FC236}">
                <a16:creationId xmlns:a16="http://schemas.microsoft.com/office/drawing/2014/main" id="{3EC866C7-705E-3349-9F87-558BF51F9804}"/>
              </a:ext>
            </a:extLst>
          </p:cNvPr>
          <p:cNvGrpSpPr>
            <a:grpSpLocks/>
          </p:cNvGrpSpPr>
          <p:nvPr/>
        </p:nvGrpSpPr>
        <p:grpSpPr bwMode="auto">
          <a:xfrm>
            <a:off x="6019800" y="1447800"/>
            <a:ext cx="4038600" cy="3417888"/>
            <a:chOff x="4267200" y="2667000"/>
            <a:chExt cx="4038600" cy="3417332"/>
          </a:xfrm>
        </p:grpSpPr>
        <p:sp>
          <p:nvSpPr>
            <p:cNvPr id="76806" name="TextBox 4">
              <a:extLst>
                <a:ext uri="{FF2B5EF4-FFF2-40B4-BE49-F238E27FC236}">
                  <a16:creationId xmlns:a16="http://schemas.microsoft.com/office/drawing/2014/main" id="{A063742D-ED1C-CD45-8F28-75DAEB9AD4BF}"/>
                </a:ext>
              </a:extLst>
            </p:cNvPr>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07" name="TextBox 5">
              <a:extLst>
                <a:ext uri="{FF2B5EF4-FFF2-40B4-BE49-F238E27FC236}">
                  <a16:creationId xmlns:a16="http://schemas.microsoft.com/office/drawing/2014/main" id="{15C7EC38-CDCB-6C44-929B-693CE8502D6F}"/>
                </a:ext>
              </a:extLst>
            </p:cNvPr>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08" name="TextBox 6">
              <a:extLst>
                <a:ext uri="{FF2B5EF4-FFF2-40B4-BE49-F238E27FC236}">
                  <a16:creationId xmlns:a16="http://schemas.microsoft.com/office/drawing/2014/main" id="{B4FF1C3D-9812-0C48-9D13-95C1ED40C84C}"/>
                </a:ext>
              </a:extLst>
            </p:cNvPr>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09" name="TextBox 7">
              <a:extLst>
                <a:ext uri="{FF2B5EF4-FFF2-40B4-BE49-F238E27FC236}">
                  <a16:creationId xmlns:a16="http://schemas.microsoft.com/office/drawing/2014/main" id="{CBFDB107-ECF2-0642-AAFA-B588B966B84A}"/>
                </a:ext>
              </a:extLst>
            </p:cNvPr>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10" name="TextBox 8">
              <a:extLst>
                <a:ext uri="{FF2B5EF4-FFF2-40B4-BE49-F238E27FC236}">
                  <a16:creationId xmlns:a16="http://schemas.microsoft.com/office/drawing/2014/main" id="{BC4A76B2-8B48-CD40-B210-72A79659DC7B}"/>
                </a:ext>
              </a:extLst>
            </p:cNvPr>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11" name="TextBox 9">
              <a:extLst>
                <a:ext uri="{FF2B5EF4-FFF2-40B4-BE49-F238E27FC236}">
                  <a16:creationId xmlns:a16="http://schemas.microsoft.com/office/drawing/2014/main" id="{458FEE76-E1BC-F944-BEBB-F261BB1D8168}"/>
                </a:ext>
              </a:extLst>
            </p:cNvPr>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12" name="TextBox 10">
              <a:extLst>
                <a:ext uri="{FF2B5EF4-FFF2-40B4-BE49-F238E27FC236}">
                  <a16:creationId xmlns:a16="http://schemas.microsoft.com/office/drawing/2014/main" id="{1F750AA0-C27C-AA4F-9177-053B858465ED}"/>
                </a:ext>
              </a:extLst>
            </p:cNvPr>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13" name="TextBox 11">
              <a:extLst>
                <a:ext uri="{FF2B5EF4-FFF2-40B4-BE49-F238E27FC236}">
                  <a16:creationId xmlns:a16="http://schemas.microsoft.com/office/drawing/2014/main" id="{F5D83931-E362-3340-8EEA-E441D79B1B13}"/>
                </a:ext>
              </a:extLst>
            </p:cNvPr>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6814" name="TextBox 12">
              <a:extLst>
                <a:ext uri="{FF2B5EF4-FFF2-40B4-BE49-F238E27FC236}">
                  <a16:creationId xmlns:a16="http://schemas.microsoft.com/office/drawing/2014/main" id="{AEC05B7D-586F-264C-84B9-04D028EFD70E}"/>
                </a:ext>
              </a:extLst>
            </p:cNvPr>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15" name="TextBox 13">
              <a:extLst>
                <a:ext uri="{FF2B5EF4-FFF2-40B4-BE49-F238E27FC236}">
                  <a16:creationId xmlns:a16="http://schemas.microsoft.com/office/drawing/2014/main" id="{14DBED41-69DA-654D-B884-32AD45B4F1A0}"/>
                </a:ext>
              </a:extLst>
            </p:cNvPr>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16" name="TextBox 14">
              <a:extLst>
                <a:ext uri="{FF2B5EF4-FFF2-40B4-BE49-F238E27FC236}">
                  <a16:creationId xmlns:a16="http://schemas.microsoft.com/office/drawing/2014/main" id="{929F7557-542D-8941-970E-16F41AEDB753}"/>
                </a:ext>
              </a:extLst>
            </p:cNvPr>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17" name="TextBox 15">
              <a:extLst>
                <a:ext uri="{FF2B5EF4-FFF2-40B4-BE49-F238E27FC236}">
                  <a16:creationId xmlns:a16="http://schemas.microsoft.com/office/drawing/2014/main" id="{E7467AEE-3306-9E4A-B7E8-E784ADFB2241}"/>
                </a:ext>
              </a:extLst>
            </p:cNvPr>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18" name="TextBox 16">
              <a:extLst>
                <a:ext uri="{FF2B5EF4-FFF2-40B4-BE49-F238E27FC236}">
                  <a16:creationId xmlns:a16="http://schemas.microsoft.com/office/drawing/2014/main" id="{0806C5D6-1B0E-3947-AC89-C08247E329B0}"/>
                </a:ext>
              </a:extLst>
            </p:cNvPr>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19" name="TextBox 17">
              <a:extLst>
                <a:ext uri="{FF2B5EF4-FFF2-40B4-BE49-F238E27FC236}">
                  <a16:creationId xmlns:a16="http://schemas.microsoft.com/office/drawing/2014/main" id="{467CFA2C-21B7-7743-8ECC-D60D7C9A0EAB}"/>
                </a:ext>
              </a:extLst>
            </p:cNvPr>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6820" name="TextBox 18">
              <a:extLst>
                <a:ext uri="{FF2B5EF4-FFF2-40B4-BE49-F238E27FC236}">
                  <a16:creationId xmlns:a16="http://schemas.microsoft.com/office/drawing/2014/main" id="{084E87CB-439A-D246-9936-17E7A0FDEE7E}"/>
                </a:ext>
              </a:extLst>
            </p:cNvPr>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20" name="Straight Arrow Connector 19">
              <a:extLst>
                <a:ext uri="{FF2B5EF4-FFF2-40B4-BE49-F238E27FC236}">
                  <a16:creationId xmlns:a16="http://schemas.microsoft.com/office/drawing/2014/main" id="{17ED3D4C-97CB-EC40-A975-F055906B9E48}"/>
                </a:ext>
              </a:extLst>
            </p:cNvPr>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04023C-6D79-A24A-AAEC-1D6D181947DB}"/>
                </a:ext>
              </a:extLst>
            </p:cNvPr>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823" name="TextBox 21">
              <a:extLst>
                <a:ext uri="{FF2B5EF4-FFF2-40B4-BE49-F238E27FC236}">
                  <a16:creationId xmlns:a16="http://schemas.microsoft.com/office/drawing/2014/main" id="{E27C0421-A9C9-AC44-B730-34FAE91753FE}"/>
                </a:ext>
              </a:extLst>
            </p:cNvPr>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x2</a:t>
              </a:r>
            </a:p>
          </p:txBody>
        </p:sp>
        <p:sp>
          <p:nvSpPr>
            <p:cNvPr id="76824" name="TextBox 22">
              <a:extLst>
                <a:ext uri="{FF2B5EF4-FFF2-40B4-BE49-F238E27FC236}">
                  <a16:creationId xmlns:a16="http://schemas.microsoft.com/office/drawing/2014/main" id="{1E6CCEA7-671E-5642-A825-5DA18650B136}"/>
                </a:ext>
              </a:extLst>
            </p:cNvPr>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x1</a:t>
              </a:r>
            </a:p>
          </p:txBody>
        </p:sp>
      </p:grpSp>
      <p:sp>
        <p:nvSpPr>
          <p:cNvPr id="24" name="TextBox 23">
            <a:extLst>
              <a:ext uri="{FF2B5EF4-FFF2-40B4-BE49-F238E27FC236}">
                <a16:creationId xmlns:a16="http://schemas.microsoft.com/office/drawing/2014/main" id="{58E50ECA-2002-AC44-9328-F0C0F6403D1A}"/>
              </a:ext>
            </a:extLst>
          </p:cNvPr>
          <p:cNvSpPr txBox="1">
            <a:spLocks noChangeArrowheads="1"/>
          </p:cNvSpPr>
          <p:nvPr/>
        </p:nvSpPr>
        <p:spPr bwMode="auto">
          <a:xfrm>
            <a:off x="7391400" y="2667000"/>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29" name="TextBox 28">
            <a:extLst>
              <a:ext uri="{FF2B5EF4-FFF2-40B4-BE49-F238E27FC236}">
                <a16:creationId xmlns:a16="http://schemas.microsoft.com/office/drawing/2014/main" id="{78F693E0-763E-694C-981C-FB25121F8B03}"/>
              </a:ext>
            </a:extLst>
          </p:cNvPr>
          <p:cNvSpPr txBox="1">
            <a:spLocks noChangeArrowheads="1"/>
          </p:cNvSpPr>
          <p:nvPr/>
        </p:nvSpPr>
        <p:spPr bwMode="auto">
          <a:xfrm>
            <a:off x="8520114" y="3124200"/>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Tree>
    <p:extLst>
      <p:ext uri="{BB962C8B-B14F-4D97-AF65-F5344CB8AC3E}">
        <p14:creationId xmlns:p14="http://schemas.microsoft.com/office/powerpoint/2010/main" val="2954868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1F0C9C31-A0B5-6046-AF02-D8AFC4EBA03C}"/>
              </a:ext>
            </a:extLst>
          </p:cNvPr>
          <p:cNvSpPr>
            <a:spLocks noGrp="1"/>
          </p:cNvSpPr>
          <p:nvPr>
            <p:ph type="title"/>
          </p:nvPr>
        </p:nvSpPr>
        <p:spPr/>
        <p:txBody>
          <a:bodyPr/>
          <a:lstStyle/>
          <a:p>
            <a:r>
              <a:rPr lang="en-US" altLang="en-US"/>
              <a:t>1-nearest neighbor</a:t>
            </a:r>
          </a:p>
        </p:txBody>
      </p:sp>
      <p:grpSp>
        <p:nvGrpSpPr>
          <p:cNvPr id="77827" name="Group 3">
            <a:extLst>
              <a:ext uri="{FF2B5EF4-FFF2-40B4-BE49-F238E27FC236}">
                <a16:creationId xmlns:a16="http://schemas.microsoft.com/office/drawing/2014/main" id="{BAA6C5E9-3F0F-9A4E-9B03-3F566A1DFD8D}"/>
              </a:ext>
            </a:extLst>
          </p:cNvPr>
          <p:cNvGrpSpPr>
            <a:grpSpLocks/>
          </p:cNvGrpSpPr>
          <p:nvPr/>
        </p:nvGrpSpPr>
        <p:grpSpPr bwMode="auto">
          <a:xfrm>
            <a:off x="6019800" y="1447800"/>
            <a:ext cx="4038600" cy="3417888"/>
            <a:chOff x="4267200" y="2667000"/>
            <a:chExt cx="4038600" cy="3417332"/>
          </a:xfrm>
        </p:grpSpPr>
        <p:sp>
          <p:nvSpPr>
            <p:cNvPr id="77833" name="TextBox 4">
              <a:extLst>
                <a:ext uri="{FF2B5EF4-FFF2-40B4-BE49-F238E27FC236}">
                  <a16:creationId xmlns:a16="http://schemas.microsoft.com/office/drawing/2014/main" id="{3646E523-AEFA-ED4D-8C73-BE0146FE674B}"/>
                </a:ext>
              </a:extLst>
            </p:cNvPr>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4" name="TextBox 5">
              <a:extLst>
                <a:ext uri="{FF2B5EF4-FFF2-40B4-BE49-F238E27FC236}">
                  <a16:creationId xmlns:a16="http://schemas.microsoft.com/office/drawing/2014/main" id="{99953723-ACCE-6D40-B4CE-452D5945285E}"/>
                </a:ext>
              </a:extLst>
            </p:cNvPr>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5" name="TextBox 6">
              <a:extLst>
                <a:ext uri="{FF2B5EF4-FFF2-40B4-BE49-F238E27FC236}">
                  <a16:creationId xmlns:a16="http://schemas.microsoft.com/office/drawing/2014/main" id="{2709A682-9162-EE47-80D3-1739D56E910F}"/>
                </a:ext>
              </a:extLst>
            </p:cNvPr>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6" name="TextBox 7">
              <a:extLst>
                <a:ext uri="{FF2B5EF4-FFF2-40B4-BE49-F238E27FC236}">
                  <a16:creationId xmlns:a16="http://schemas.microsoft.com/office/drawing/2014/main" id="{F49968F0-6C71-8B48-A6B4-2FCC5D592190}"/>
                </a:ext>
              </a:extLst>
            </p:cNvPr>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7" name="TextBox 8">
              <a:extLst>
                <a:ext uri="{FF2B5EF4-FFF2-40B4-BE49-F238E27FC236}">
                  <a16:creationId xmlns:a16="http://schemas.microsoft.com/office/drawing/2014/main" id="{671E0BD3-556D-C546-A837-B5A4634F9A75}"/>
                </a:ext>
              </a:extLst>
            </p:cNvPr>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8" name="TextBox 9">
              <a:extLst>
                <a:ext uri="{FF2B5EF4-FFF2-40B4-BE49-F238E27FC236}">
                  <a16:creationId xmlns:a16="http://schemas.microsoft.com/office/drawing/2014/main" id="{694D6C08-1F58-CB43-9FFA-B2768ADC332D}"/>
                </a:ext>
              </a:extLst>
            </p:cNvPr>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39" name="TextBox 10">
              <a:extLst>
                <a:ext uri="{FF2B5EF4-FFF2-40B4-BE49-F238E27FC236}">
                  <a16:creationId xmlns:a16="http://schemas.microsoft.com/office/drawing/2014/main" id="{BDDCFDA7-2EE4-A74E-93DB-D8CF87D5126D}"/>
                </a:ext>
              </a:extLst>
            </p:cNvPr>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40" name="TextBox 11">
              <a:extLst>
                <a:ext uri="{FF2B5EF4-FFF2-40B4-BE49-F238E27FC236}">
                  <a16:creationId xmlns:a16="http://schemas.microsoft.com/office/drawing/2014/main" id="{A9A5FCF3-53AC-2B48-889C-6A02FEAC2D56}"/>
                </a:ext>
              </a:extLst>
            </p:cNvPr>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7841" name="TextBox 12">
              <a:extLst>
                <a:ext uri="{FF2B5EF4-FFF2-40B4-BE49-F238E27FC236}">
                  <a16:creationId xmlns:a16="http://schemas.microsoft.com/office/drawing/2014/main" id="{730E2425-088A-B047-B312-D5C30D3E2150}"/>
                </a:ext>
              </a:extLst>
            </p:cNvPr>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2" name="TextBox 13">
              <a:extLst>
                <a:ext uri="{FF2B5EF4-FFF2-40B4-BE49-F238E27FC236}">
                  <a16:creationId xmlns:a16="http://schemas.microsoft.com/office/drawing/2014/main" id="{48CD890C-853D-8A4B-8292-33AF710676FA}"/>
                </a:ext>
              </a:extLst>
            </p:cNvPr>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3" name="TextBox 14">
              <a:extLst>
                <a:ext uri="{FF2B5EF4-FFF2-40B4-BE49-F238E27FC236}">
                  <a16:creationId xmlns:a16="http://schemas.microsoft.com/office/drawing/2014/main" id="{B2CC79EF-3894-344C-A514-0C89F8E29ED0}"/>
                </a:ext>
              </a:extLst>
            </p:cNvPr>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4" name="TextBox 15">
              <a:extLst>
                <a:ext uri="{FF2B5EF4-FFF2-40B4-BE49-F238E27FC236}">
                  <a16:creationId xmlns:a16="http://schemas.microsoft.com/office/drawing/2014/main" id="{EC7D8626-3B8A-C645-9F4D-6CD8BEC2D227}"/>
                </a:ext>
              </a:extLst>
            </p:cNvPr>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5" name="TextBox 16">
              <a:extLst>
                <a:ext uri="{FF2B5EF4-FFF2-40B4-BE49-F238E27FC236}">
                  <a16:creationId xmlns:a16="http://schemas.microsoft.com/office/drawing/2014/main" id="{9CBC2A03-D1EF-734C-A6B7-DFC32C776B86}"/>
                </a:ext>
              </a:extLst>
            </p:cNvPr>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6" name="TextBox 17">
              <a:extLst>
                <a:ext uri="{FF2B5EF4-FFF2-40B4-BE49-F238E27FC236}">
                  <a16:creationId xmlns:a16="http://schemas.microsoft.com/office/drawing/2014/main" id="{05287761-BFAF-D64D-B6FC-84C3E93018C2}"/>
                </a:ext>
              </a:extLst>
            </p:cNvPr>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7847" name="TextBox 18">
              <a:extLst>
                <a:ext uri="{FF2B5EF4-FFF2-40B4-BE49-F238E27FC236}">
                  <a16:creationId xmlns:a16="http://schemas.microsoft.com/office/drawing/2014/main" id="{5007D4AF-D885-9D49-8854-9EBC66179C17}"/>
                </a:ext>
              </a:extLst>
            </p:cNvPr>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20" name="Straight Arrow Connector 19">
              <a:extLst>
                <a:ext uri="{FF2B5EF4-FFF2-40B4-BE49-F238E27FC236}">
                  <a16:creationId xmlns:a16="http://schemas.microsoft.com/office/drawing/2014/main" id="{153AEF47-44AD-9048-8325-F771B174A6D3}"/>
                </a:ext>
              </a:extLst>
            </p:cNvPr>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326488-EFBE-F44B-A3A3-23C13D4D8234}"/>
                </a:ext>
              </a:extLst>
            </p:cNvPr>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850" name="TextBox 21">
              <a:extLst>
                <a:ext uri="{FF2B5EF4-FFF2-40B4-BE49-F238E27FC236}">
                  <a16:creationId xmlns:a16="http://schemas.microsoft.com/office/drawing/2014/main" id="{49990673-710B-4243-BB21-BB164E78F55E}"/>
                </a:ext>
              </a:extLst>
            </p:cNvPr>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x2</a:t>
              </a:r>
            </a:p>
          </p:txBody>
        </p:sp>
        <p:sp>
          <p:nvSpPr>
            <p:cNvPr id="77851" name="TextBox 22">
              <a:extLst>
                <a:ext uri="{FF2B5EF4-FFF2-40B4-BE49-F238E27FC236}">
                  <a16:creationId xmlns:a16="http://schemas.microsoft.com/office/drawing/2014/main" id="{8E86F542-BF9B-D940-9D3F-B7BB2BE3416D}"/>
                </a:ext>
              </a:extLst>
            </p:cNvPr>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x1</a:t>
              </a:r>
            </a:p>
          </p:txBody>
        </p:sp>
      </p:grpSp>
      <p:sp>
        <p:nvSpPr>
          <p:cNvPr id="77828" name="TextBox 23">
            <a:extLst>
              <a:ext uri="{FF2B5EF4-FFF2-40B4-BE49-F238E27FC236}">
                <a16:creationId xmlns:a16="http://schemas.microsoft.com/office/drawing/2014/main" id="{0A93F604-C41F-A444-97B8-C164012964D1}"/>
              </a:ext>
            </a:extLst>
          </p:cNvPr>
          <p:cNvSpPr txBox="1">
            <a:spLocks noChangeArrowheads="1"/>
          </p:cNvSpPr>
          <p:nvPr/>
        </p:nvSpPr>
        <p:spPr bwMode="auto">
          <a:xfrm>
            <a:off x="7391400" y="2667000"/>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77829" name="TextBox 28">
            <a:extLst>
              <a:ext uri="{FF2B5EF4-FFF2-40B4-BE49-F238E27FC236}">
                <a16:creationId xmlns:a16="http://schemas.microsoft.com/office/drawing/2014/main" id="{B5A8B749-2155-6B40-ADCA-FC76B89325D9}"/>
              </a:ext>
            </a:extLst>
          </p:cNvPr>
          <p:cNvSpPr txBox="1">
            <a:spLocks noChangeArrowheads="1"/>
          </p:cNvSpPr>
          <p:nvPr/>
        </p:nvSpPr>
        <p:spPr bwMode="auto">
          <a:xfrm>
            <a:off x="8520114" y="3124200"/>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30" name="Oval 29">
            <a:extLst>
              <a:ext uri="{FF2B5EF4-FFF2-40B4-BE49-F238E27FC236}">
                <a16:creationId xmlns:a16="http://schemas.microsoft.com/office/drawing/2014/main" id="{865AC0F4-5A45-AF43-8970-A6D48A88AB7E}"/>
              </a:ext>
            </a:extLst>
          </p:cNvPr>
          <p:cNvSpPr/>
          <p:nvPr/>
        </p:nvSpPr>
        <p:spPr>
          <a:xfrm>
            <a:off x="7391400" y="2438400"/>
            <a:ext cx="3810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a:extLst>
              <a:ext uri="{FF2B5EF4-FFF2-40B4-BE49-F238E27FC236}">
                <a16:creationId xmlns:a16="http://schemas.microsoft.com/office/drawing/2014/main" id="{FD2AE1EB-074F-8446-8ABA-BA21F03EA2D2}"/>
              </a:ext>
            </a:extLst>
          </p:cNvPr>
          <p:cNvSpPr/>
          <p:nvPr/>
        </p:nvSpPr>
        <p:spPr>
          <a:xfrm>
            <a:off x="8305800" y="3048000"/>
            <a:ext cx="533400" cy="609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7832" name="Content Placeholder 27">
            <a:extLst>
              <a:ext uri="{FF2B5EF4-FFF2-40B4-BE49-F238E27FC236}">
                <a16:creationId xmlns:a16="http://schemas.microsoft.com/office/drawing/2014/main" id="{66709526-50D0-4345-A9C1-FBE2E98935E3}"/>
              </a:ext>
            </a:extLst>
          </p:cNvPr>
          <p:cNvSpPr>
            <a:spLocks noGrp="1"/>
          </p:cNvSpPr>
          <p:nvPr>
            <p:ph idx="1"/>
          </p:nvPr>
        </p:nvSpPr>
        <p:spPr/>
        <p:txBody>
          <a:bodyPr/>
          <a:lstStyle/>
          <a:p>
            <a:endParaRPr lang="en-US" altLang="en-US"/>
          </a:p>
        </p:txBody>
      </p:sp>
    </p:spTree>
    <p:extLst>
      <p:ext uri="{BB962C8B-B14F-4D97-AF65-F5344CB8AC3E}">
        <p14:creationId xmlns:p14="http://schemas.microsoft.com/office/powerpoint/2010/main" val="3973593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4C510731-CEA7-154D-B6DF-064A9ABF1D30}"/>
              </a:ext>
            </a:extLst>
          </p:cNvPr>
          <p:cNvSpPr>
            <a:spLocks noGrp="1"/>
          </p:cNvSpPr>
          <p:nvPr>
            <p:ph type="title"/>
          </p:nvPr>
        </p:nvSpPr>
        <p:spPr/>
        <p:txBody>
          <a:bodyPr/>
          <a:lstStyle/>
          <a:p>
            <a:r>
              <a:rPr lang="en-US" altLang="en-US"/>
              <a:t>3-nearest neighbor</a:t>
            </a:r>
          </a:p>
        </p:txBody>
      </p:sp>
      <p:grpSp>
        <p:nvGrpSpPr>
          <p:cNvPr id="78851" name="Group 3">
            <a:extLst>
              <a:ext uri="{FF2B5EF4-FFF2-40B4-BE49-F238E27FC236}">
                <a16:creationId xmlns:a16="http://schemas.microsoft.com/office/drawing/2014/main" id="{2B6F3289-CCAB-0E4E-846D-55DCCBAABD47}"/>
              </a:ext>
            </a:extLst>
          </p:cNvPr>
          <p:cNvGrpSpPr>
            <a:grpSpLocks/>
          </p:cNvGrpSpPr>
          <p:nvPr/>
        </p:nvGrpSpPr>
        <p:grpSpPr bwMode="auto">
          <a:xfrm>
            <a:off x="6019800" y="1447800"/>
            <a:ext cx="4038600" cy="3417888"/>
            <a:chOff x="4267200" y="2667000"/>
            <a:chExt cx="4038600" cy="3417332"/>
          </a:xfrm>
        </p:grpSpPr>
        <p:sp>
          <p:nvSpPr>
            <p:cNvPr id="78857" name="TextBox 4">
              <a:extLst>
                <a:ext uri="{FF2B5EF4-FFF2-40B4-BE49-F238E27FC236}">
                  <a16:creationId xmlns:a16="http://schemas.microsoft.com/office/drawing/2014/main" id="{B04B473C-38E3-4F41-91B0-8608BF6F3922}"/>
                </a:ext>
              </a:extLst>
            </p:cNvPr>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58" name="TextBox 5">
              <a:extLst>
                <a:ext uri="{FF2B5EF4-FFF2-40B4-BE49-F238E27FC236}">
                  <a16:creationId xmlns:a16="http://schemas.microsoft.com/office/drawing/2014/main" id="{368D0F05-CB45-D946-BEEA-EB0D836BCDAE}"/>
                </a:ext>
              </a:extLst>
            </p:cNvPr>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59" name="TextBox 6">
              <a:extLst>
                <a:ext uri="{FF2B5EF4-FFF2-40B4-BE49-F238E27FC236}">
                  <a16:creationId xmlns:a16="http://schemas.microsoft.com/office/drawing/2014/main" id="{278D3112-9A67-2343-95E6-D89C17E59B7D}"/>
                </a:ext>
              </a:extLst>
            </p:cNvPr>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0" name="TextBox 7">
              <a:extLst>
                <a:ext uri="{FF2B5EF4-FFF2-40B4-BE49-F238E27FC236}">
                  <a16:creationId xmlns:a16="http://schemas.microsoft.com/office/drawing/2014/main" id="{F966DE58-7148-8949-872D-A504A8C15711}"/>
                </a:ext>
              </a:extLst>
            </p:cNvPr>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1" name="TextBox 8">
              <a:extLst>
                <a:ext uri="{FF2B5EF4-FFF2-40B4-BE49-F238E27FC236}">
                  <a16:creationId xmlns:a16="http://schemas.microsoft.com/office/drawing/2014/main" id="{CD320741-08E2-9846-8495-74649331886F}"/>
                </a:ext>
              </a:extLst>
            </p:cNvPr>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2" name="TextBox 9">
              <a:extLst>
                <a:ext uri="{FF2B5EF4-FFF2-40B4-BE49-F238E27FC236}">
                  <a16:creationId xmlns:a16="http://schemas.microsoft.com/office/drawing/2014/main" id="{13F6FA69-626F-FA42-ADE4-F10ABFC8D8E9}"/>
                </a:ext>
              </a:extLst>
            </p:cNvPr>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3" name="TextBox 10">
              <a:extLst>
                <a:ext uri="{FF2B5EF4-FFF2-40B4-BE49-F238E27FC236}">
                  <a16:creationId xmlns:a16="http://schemas.microsoft.com/office/drawing/2014/main" id="{BD81508D-0C67-4E4A-B4CC-6B05FD121AE4}"/>
                </a:ext>
              </a:extLst>
            </p:cNvPr>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4" name="TextBox 11">
              <a:extLst>
                <a:ext uri="{FF2B5EF4-FFF2-40B4-BE49-F238E27FC236}">
                  <a16:creationId xmlns:a16="http://schemas.microsoft.com/office/drawing/2014/main" id="{D4DF587A-7129-9647-A3A7-4BF5AB7A4B57}"/>
                </a:ext>
              </a:extLst>
            </p:cNvPr>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8865" name="TextBox 12">
              <a:extLst>
                <a:ext uri="{FF2B5EF4-FFF2-40B4-BE49-F238E27FC236}">
                  <a16:creationId xmlns:a16="http://schemas.microsoft.com/office/drawing/2014/main" id="{1F5188D1-FF77-7F44-A8DD-8536D82696E8}"/>
                </a:ext>
              </a:extLst>
            </p:cNvPr>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66" name="TextBox 13">
              <a:extLst>
                <a:ext uri="{FF2B5EF4-FFF2-40B4-BE49-F238E27FC236}">
                  <a16:creationId xmlns:a16="http://schemas.microsoft.com/office/drawing/2014/main" id="{10610873-BC90-F645-8A28-BC93F04B7B90}"/>
                </a:ext>
              </a:extLst>
            </p:cNvPr>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67" name="TextBox 14">
              <a:extLst>
                <a:ext uri="{FF2B5EF4-FFF2-40B4-BE49-F238E27FC236}">
                  <a16:creationId xmlns:a16="http://schemas.microsoft.com/office/drawing/2014/main" id="{3667E74C-D838-B342-9DD5-4C61E4104537}"/>
                </a:ext>
              </a:extLst>
            </p:cNvPr>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68" name="TextBox 15">
              <a:extLst>
                <a:ext uri="{FF2B5EF4-FFF2-40B4-BE49-F238E27FC236}">
                  <a16:creationId xmlns:a16="http://schemas.microsoft.com/office/drawing/2014/main" id="{7308F737-1830-884B-BCD3-5AD88A258F09}"/>
                </a:ext>
              </a:extLst>
            </p:cNvPr>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69" name="TextBox 16">
              <a:extLst>
                <a:ext uri="{FF2B5EF4-FFF2-40B4-BE49-F238E27FC236}">
                  <a16:creationId xmlns:a16="http://schemas.microsoft.com/office/drawing/2014/main" id="{FB0EBB3F-29D3-F047-9E33-243AA8EBE5B2}"/>
                </a:ext>
              </a:extLst>
            </p:cNvPr>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70" name="TextBox 17">
              <a:extLst>
                <a:ext uri="{FF2B5EF4-FFF2-40B4-BE49-F238E27FC236}">
                  <a16:creationId xmlns:a16="http://schemas.microsoft.com/office/drawing/2014/main" id="{6739A716-1244-A248-AB2B-92B6C51B4497}"/>
                </a:ext>
              </a:extLst>
            </p:cNvPr>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8871" name="TextBox 18">
              <a:extLst>
                <a:ext uri="{FF2B5EF4-FFF2-40B4-BE49-F238E27FC236}">
                  <a16:creationId xmlns:a16="http://schemas.microsoft.com/office/drawing/2014/main" id="{BB1D4069-1728-7141-8010-4CF6C385C0DD}"/>
                </a:ext>
              </a:extLst>
            </p:cNvPr>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20" name="Straight Arrow Connector 19">
              <a:extLst>
                <a:ext uri="{FF2B5EF4-FFF2-40B4-BE49-F238E27FC236}">
                  <a16:creationId xmlns:a16="http://schemas.microsoft.com/office/drawing/2014/main" id="{EC139120-1567-4F41-B6EB-A20403AFE2C9}"/>
                </a:ext>
              </a:extLst>
            </p:cNvPr>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5DFDE4-C6D9-C444-B035-A2025B788465}"/>
                </a:ext>
              </a:extLst>
            </p:cNvPr>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874" name="TextBox 21">
              <a:extLst>
                <a:ext uri="{FF2B5EF4-FFF2-40B4-BE49-F238E27FC236}">
                  <a16:creationId xmlns:a16="http://schemas.microsoft.com/office/drawing/2014/main" id="{53B68969-7F13-7D4A-B492-F9ABD5AF19AF}"/>
                </a:ext>
              </a:extLst>
            </p:cNvPr>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x2</a:t>
              </a:r>
            </a:p>
          </p:txBody>
        </p:sp>
        <p:sp>
          <p:nvSpPr>
            <p:cNvPr id="78875" name="TextBox 22">
              <a:extLst>
                <a:ext uri="{FF2B5EF4-FFF2-40B4-BE49-F238E27FC236}">
                  <a16:creationId xmlns:a16="http://schemas.microsoft.com/office/drawing/2014/main" id="{151CB773-5056-9E46-8907-22499C429C3C}"/>
                </a:ext>
              </a:extLst>
            </p:cNvPr>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x1</a:t>
              </a:r>
            </a:p>
          </p:txBody>
        </p:sp>
      </p:grpSp>
      <p:sp>
        <p:nvSpPr>
          <p:cNvPr id="78852" name="TextBox 23">
            <a:extLst>
              <a:ext uri="{FF2B5EF4-FFF2-40B4-BE49-F238E27FC236}">
                <a16:creationId xmlns:a16="http://schemas.microsoft.com/office/drawing/2014/main" id="{E13D0211-FABF-0E48-936F-35AD85BD53AA}"/>
              </a:ext>
            </a:extLst>
          </p:cNvPr>
          <p:cNvSpPr txBox="1">
            <a:spLocks noChangeArrowheads="1"/>
          </p:cNvSpPr>
          <p:nvPr/>
        </p:nvSpPr>
        <p:spPr bwMode="auto">
          <a:xfrm>
            <a:off x="7391400" y="2667000"/>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78853" name="TextBox 28">
            <a:extLst>
              <a:ext uri="{FF2B5EF4-FFF2-40B4-BE49-F238E27FC236}">
                <a16:creationId xmlns:a16="http://schemas.microsoft.com/office/drawing/2014/main" id="{77FA8318-15AE-AB44-9C77-A8518B0D75A0}"/>
              </a:ext>
            </a:extLst>
          </p:cNvPr>
          <p:cNvSpPr txBox="1">
            <a:spLocks noChangeArrowheads="1"/>
          </p:cNvSpPr>
          <p:nvPr/>
        </p:nvSpPr>
        <p:spPr bwMode="auto">
          <a:xfrm>
            <a:off x="8520114" y="3124200"/>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30" name="Oval 29">
            <a:extLst>
              <a:ext uri="{FF2B5EF4-FFF2-40B4-BE49-F238E27FC236}">
                <a16:creationId xmlns:a16="http://schemas.microsoft.com/office/drawing/2014/main" id="{2A86816D-A06D-A643-94A1-597A273620F6}"/>
              </a:ext>
            </a:extLst>
          </p:cNvPr>
          <p:cNvSpPr/>
          <p:nvPr/>
        </p:nvSpPr>
        <p:spPr>
          <a:xfrm>
            <a:off x="7010400" y="2438400"/>
            <a:ext cx="1066800" cy="914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a:extLst>
              <a:ext uri="{FF2B5EF4-FFF2-40B4-BE49-F238E27FC236}">
                <a16:creationId xmlns:a16="http://schemas.microsoft.com/office/drawing/2014/main" id="{FBBDD963-4F96-5B41-92BE-948640F2BE8D}"/>
              </a:ext>
            </a:extLst>
          </p:cNvPr>
          <p:cNvSpPr/>
          <p:nvPr/>
        </p:nvSpPr>
        <p:spPr>
          <a:xfrm>
            <a:off x="7772400" y="2971800"/>
            <a:ext cx="1447800" cy="685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8856" name="Content Placeholder 27">
            <a:extLst>
              <a:ext uri="{FF2B5EF4-FFF2-40B4-BE49-F238E27FC236}">
                <a16:creationId xmlns:a16="http://schemas.microsoft.com/office/drawing/2014/main" id="{7C4BC2B2-AD80-4844-B366-328D83C49BEB}"/>
              </a:ext>
            </a:extLst>
          </p:cNvPr>
          <p:cNvSpPr>
            <a:spLocks noGrp="1"/>
          </p:cNvSpPr>
          <p:nvPr>
            <p:ph idx="1"/>
          </p:nvPr>
        </p:nvSpPr>
        <p:spPr/>
        <p:txBody>
          <a:bodyPr/>
          <a:lstStyle/>
          <a:p>
            <a:endParaRPr lang="en-US" altLang="en-US"/>
          </a:p>
        </p:txBody>
      </p:sp>
    </p:spTree>
    <p:extLst>
      <p:ext uri="{BB962C8B-B14F-4D97-AF65-F5344CB8AC3E}">
        <p14:creationId xmlns:p14="http://schemas.microsoft.com/office/powerpoint/2010/main" val="1530184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79FA41B3-34C6-184D-8F10-A7A589B0664C}"/>
              </a:ext>
            </a:extLst>
          </p:cNvPr>
          <p:cNvSpPr>
            <a:spLocks noGrp="1"/>
          </p:cNvSpPr>
          <p:nvPr>
            <p:ph type="title"/>
          </p:nvPr>
        </p:nvSpPr>
        <p:spPr/>
        <p:txBody>
          <a:bodyPr/>
          <a:lstStyle/>
          <a:p>
            <a:r>
              <a:rPr lang="en-US" altLang="en-US"/>
              <a:t>5-nearest neighbor</a:t>
            </a:r>
          </a:p>
        </p:txBody>
      </p:sp>
      <p:grpSp>
        <p:nvGrpSpPr>
          <p:cNvPr id="79875" name="Group 3">
            <a:extLst>
              <a:ext uri="{FF2B5EF4-FFF2-40B4-BE49-F238E27FC236}">
                <a16:creationId xmlns:a16="http://schemas.microsoft.com/office/drawing/2014/main" id="{6999E90A-C96C-DB4F-AABB-FECB5946A721}"/>
              </a:ext>
            </a:extLst>
          </p:cNvPr>
          <p:cNvGrpSpPr>
            <a:grpSpLocks/>
          </p:cNvGrpSpPr>
          <p:nvPr/>
        </p:nvGrpSpPr>
        <p:grpSpPr bwMode="auto">
          <a:xfrm>
            <a:off x="6019800" y="1447800"/>
            <a:ext cx="4038600" cy="3417888"/>
            <a:chOff x="4267200" y="2667000"/>
            <a:chExt cx="4038600" cy="3417332"/>
          </a:xfrm>
        </p:grpSpPr>
        <p:sp>
          <p:nvSpPr>
            <p:cNvPr id="79880" name="TextBox 4">
              <a:extLst>
                <a:ext uri="{FF2B5EF4-FFF2-40B4-BE49-F238E27FC236}">
                  <a16:creationId xmlns:a16="http://schemas.microsoft.com/office/drawing/2014/main" id="{0646D510-424A-9D4E-931E-808172CA1AAA}"/>
                </a:ext>
              </a:extLst>
            </p:cNvPr>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1" name="TextBox 5">
              <a:extLst>
                <a:ext uri="{FF2B5EF4-FFF2-40B4-BE49-F238E27FC236}">
                  <a16:creationId xmlns:a16="http://schemas.microsoft.com/office/drawing/2014/main" id="{CA851FDA-5852-CB4E-93CA-1A1635B8A50F}"/>
                </a:ext>
              </a:extLst>
            </p:cNvPr>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2" name="TextBox 6">
              <a:extLst>
                <a:ext uri="{FF2B5EF4-FFF2-40B4-BE49-F238E27FC236}">
                  <a16:creationId xmlns:a16="http://schemas.microsoft.com/office/drawing/2014/main" id="{613167BD-FBE3-1B4D-83C9-0919C09784A5}"/>
                </a:ext>
              </a:extLst>
            </p:cNvPr>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3" name="TextBox 7">
              <a:extLst>
                <a:ext uri="{FF2B5EF4-FFF2-40B4-BE49-F238E27FC236}">
                  <a16:creationId xmlns:a16="http://schemas.microsoft.com/office/drawing/2014/main" id="{B88F79CC-3986-764D-B0F5-2C67B401E6F1}"/>
                </a:ext>
              </a:extLst>
            </p:cNvPr>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4" name="TextBox 8">
              <a:extLst>
                <a:ext uri="{FF2B5EF4-FFF2-40B4-BE49-F238E27FC236}">
                  <a16:creationId xmlns:a16="http://schemas.microsoft.com/office/drawing/2014/main" id="{9B01DC70-E054-194B-A5C5-0D7D915F1583}"/>
                </a:ext>
              </a:extLst>
            </p:cNvPr>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5" name="TextBox 9">
              <a:extLst>
                <a:ext uri="{FF2B5EF4-FFF2-40B4-BE49-F238E27FC236}">
                  <a16:creationId xmlns:a16="http://schemas.microsoft.com/office/drawing/2014/main" id="{860C8C28-E8D0-9B45-B38C-B4B031453D01}"/>
                </a:ext>
              </a:extLst>
            </p:cNvPr>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6" name="TextBox 10">
              <a:extLst>
                <a:ext uri="{FF2B5EF4-FFF2-40B4-BE49-F238E27FC236}">
                  <a16:creationId xmlns:a16="http://schemas.microsoft.com/office/drawing/2014/main" id="{19AF0F75-3C50-E848-A07D-E50955059877}"/>
                </a:ext>
              </a:extLst>
            </p:cNvPr>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7" name="TextBox 11">
              <a:extLst>
                <a:ext uri="{FF2B5EF4-FFF2-40B4-BE49-F238E27FC236}">
                  <a16:creationId xmlns:a16="http://schemas.microsoft.com/office/drawing/2014/main" id="{404A6F71-E3AA-8848-BA7D-D550B10028B3}"/>
                </a:ext>
              </a:extLst>
            </p:cNvPr>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79888" name="TextBox 12">
              <a:extLst>
                <a:ext uri="{FF2B5EF4-FFF2-40B4-BE49-F238E27FC236}">
                  <a16:creationId xmlns:a16="http://schemas.microsoft.com/office/drawing/2014/main" id="{259E3DAF-66FD-7F4A-84F0-E22265A69BEF}"/>
                </a:ext>
              </a:extLst>
            </p:cNvPr>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89" name="TextBox 13">
              <a:extLst>
                <a:ext uri="{FF2B5EF4-FFF2-40B4-BE49-F238E27FC236}">
                  <a16:creationId xmlns:a16="http://schemas.microsoft.com/office/drawing/2014/main" id="{9CE092A3-58A1-444E-854C-65B148FD8410}"/>
                </a:ext>
              </a:extLst>
            </p:cNvPr>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90" name="TextBox 14">
              <a:extLst>
                <a:ext uri="{FF2B5EF4-FFF2-40B4-BE49-F238E27FC236}">
                  <a16:creationId xmlns:a16="http://schemas.microsoft.com/office/drawing/2014/main" id="{65232452-A0F6-D84A-AACD-2DF39826E602}"/>
                </a:ext>
              </a:extLst>
            </p:cNvPr>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91" name="TextBox 15">
              <a:extLst>
                <a:ext uri="{FF2B5EF4-FFF2-40B4-BE49-F238E27FC236}">
                  <a16:creationId xmlns:a16="http://schemas.microsoft.com/office/drawing/2014/main" id="{07A840A6-12AA-E945-9639-E832FE02DDC6}"/>
                </a:ext>
              </a:extLst>
            </p:cNvPr>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92" name="TextBox 16">
              <a:extLst>
                <a:ext uri="{FF2B5EF4-FFF2-40B4-BE49-F238E27FC236}">
                  <a16:creationId xmlns:a16="http://schemas.microsoft.com/office/drawing/2014/main" id="{F66CAEB0-6D3E-F041-8E38-A21D14E2369B}"/>
                </a:ext>
              </a:extLst>
            </p:cNvPr>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93" name="TextBox 17">
              <a:extLst>
                <a:ext uri="{FF2B5EF4-FFF2-40B4-BE49-F238E27FC236}">
                  <a16:creationId xmlns:a16="http://schemas.microsoft.com/office/drawing/2014/main" id="{E9809EDA-ADF4-404C-8608-77D1F4D5E8E3}"/>
                </a:ext>
              </a:extLst>
            </p:cNvPr>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79894" name="TextBox 18">
              <a:extLst>
                <a:ext uri="{FF2B5EF4-FFF2-40B4-BE49-F238E27FC236}">
                  <a16:creationId xmlns:a16="http://schemas.microsoft.com/office/drawing/2014/main" id="{74CC975C-7D35-4344-9740-A0ACF6A41D7C}"/>
                </a:ext>
              </a:extLst>
            </p:cNvPr>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20" name="Straight Arrow Connector 19">
              <a:extLst>
                <a:ext uri="{FF2B5EF4-FFF2-40B4-BE49-F238E27FC236}">
                  <a16:creationId xmlns:a16="http://schemas.microsoft.com/office/drawing/2014/main" id="{3DE20F56-B54F-1B47-8230-3AE6FC3016B9}"/>
                </a:ext>
              </a:extLst>
            </p:cNvPr>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403B92-7680-F943-9B28-F51E95870D0C}"/>
                </a:ext>
              </a:extLst>
            </p:cNvPr>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7" name="TextBox 21">
              <a:extLst>
                <a:ext uri="{FF2B5EF4-FFF2-40B4-BE49-F238E27FC236}">
                  <a16:creationId xmlns:a16="http://schemas.microsoft.com/office/drawing/2014/main" id="{F458C92C-311E-364F-BFDF-B565465DA8B9}"/>
                </a:ext>
              </a:extLst>
            </p:cNvPr>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x2</a:t>
              </a:r>
            </a:p>
          </p:txBody>
        </p:sp>
        <p:sp>
          <p:nvSpPr>
            <p:cNvPr id="79898" name="TextBox 22">
              <a:extLst>
                <a:ext uri="{FF2B5EF4-FFF2-40B4-BE49-F238E27FC236}">
                  <a16:creationId xmlns:a16="http://schemas.microsoft.com/office/drawing/2014/main" id="{3ED5C5E1-7DE9-A949-92D3-4CF537660231}"/>
                </a:ext>
              </a:extLst>
            </p:cNvPr>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x1</a:t>
              </a:r>
            </a:p>
          </p:txBody>
        </p:sp>
      </p:grpSp>
      <p:sp>
        <p:nvSpPr>
          <p:cNvPr id="79876" name="TextBox 23">
            <a:extLst>
              <a:ext uri="{FF2B5EF4-FFF2-40B4-BE49-F238E27FC236}">
                <a16:creationId xmlns:a16="http://schemas.microsoft.com/office/drawing/2014/main" id="{F7E51C4F-5A6D-7345-AB91-53622464BFD6}"/>
              </a:ext>
            </a:extLst>
          </p:cNvPr>
          <p:cNvSpPr txBox="1">
            <a:spLocks noChangeArrowheads="1"/>
          </p:cNvSpPr>
          <p:nvPr/>
        </p:nvSpPr>
        <p:spPr bwMode="auto">
          <a:xfrm>
            <a:off x="7391400" y="2667000"/>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79877" name="TextBox 28">
            <a:extLst>
              <a:ext uri="{FF2B5EF4-FFF2-40B4-BE49-F238E27FC236}">
                <a16:creationId xmlns:a16="http://schemas.microsoft.com/office/drawing/2014/main" id="{E87A63E4-6F1D-5542-BF6B-D9FD449F5136}"/>
              </a:ext>
            </a:extLst>
          </p:cNvPr>
          <p:cNvSpPr txBox="1">
            <a:spLocks noChangeArrowheads="1"/>
          </p:cNvSpPr>
          <p:nvPr/>
        </p:nvSpPr>
        <p:spPr bwMode="auto">
          <a:xfrm>
            <a:off x="8520114" y="3124200"/>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30" name="Oval 29">
            <a:extLst>
              <a:ext uri="{FF2B5EF4-FFF2-40B4-BE49-F238E27FC236}">
                <a16:creationId xmlns:a16="http://schemas.microsoft.com/office/drawing/2014/main" id="{A45806D3-AA4A-5343-BA43-6F6A3429893B}"/>
              </a:ext>
            </a:extLst>
          </p:cNvPr>
          <p:cNvSpPr/>
          <p:nvPr/>
        </p:nvSpPr>
        <p:spPr>
          <a:xfrm rot="2565105">
            <a:off x="6858000" y="2286000"/>
            <a:ext cx="1447800" cy="1143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Oval 30">
            <a:extLst>
              <a:ext uri="{FF2B5EF4-FFF2-40B4-BE49-F238E27FC236}">
                <a16:creationId xmlns:a16="http://schemas.microsoft.com/office/drawing/2014/main" id="{423A388F-DD0D-D445-B5A7-AF03E40F51B9}"/>
              </a:ext>
            </a:extLst>
          </p:cNvPr>
          <p:cNvSpPr/>
          <p:nvPr/>
        </p:nvSpPr>
        <p:spPr>
          <a:xfrm>
            <a:off x="7620000" y="2743200"/>
            <a:ext cx="2209800" cy="914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315806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217-BA96-0744-8B36-9C8DC9DA1D2C}"/>
              </a:ext>
            </a:extLst>
          </p:cNvPr>
          <p:cNvSpPr>
            <a:spLocks noGrp="1"/>
          </p:cNvSpPr>
          <p:nvPr>
            <p:ph type="title"/>
          </p:nvPr>
        </p:nvSpPr>
        <p:spPr/>
        <p:txBody>
          <a:bodyPr/>
          <a:lstStyle/>
          <a:p>
            <a:r>
              <a:rPr lang="en-US" b="1" dirty="0"/>
              <a:t>Unsupervised Learning? </a:t>
            </a:r>
            <a:endParaRPr lang="en-US" dirty="0"/>
          </a:p>
        </p:txBody>
      </p:sp>
      <p:sp>
        <p:nvSpPr>
          <p:cNvPr id="3" name="Content Placeholder 2">
            <a:extLst>
              <a:ext uri="{FF2B5EF4-FFF2-40B4-BE49-F238E27FC236}">
                <a16:creationId xmlns:a16="http://schemas.microsoft.com/office/drawing/2014/main" id="{A7D42A57-FAD2-9543-9A56-644D9893FEFC}"/>
              </a:ext>
            </a:extLst>
          </p:cNvPr>
          <p:cNvSpPr>
            <a:spLocks noGrp="1"/>
          </p:cNvSpPr>
          <p:nvPr>
            <p:ph idx="1"/>
          </p:nvPr>
        </p:nvSpPr>
        <p:spPr/>
        <p:txBody>
          <a:bodyPr/>
          <a:lstStyle/>
          <a:p>
            <a:pPr fontAlgn="base"/>
            <a:r>
              <a:rPr lang="en-US" b="1" dirty="0"/>
              <a:t>Mathematically,</a:t>
            </a:r>
            <a:r>
              <a:rPr lang="en-US" dirty="0"/>
              <a:t> Unsupervised learning is where you only have input data (X) and no corresponding output variables.</a:t>
            </a:r>
          </a:p>
          <a:p>
            <a:pPr fontAlgn="base"/>
            <a:r>
              <a:rPr lang="en-US" dirty="0"/>
              <a:t>The goal for unsupervised learning is to model the underlying structure or distribution in the data in order to learn more about the data.</a:t>
            </a:r>
          </a:p>
          <a:p>
            <a:endParaRPr lang="en-US" dirty="0"/>
          </a:p>
        </p:txBody>
      </p:sp>
      <p:sp>
        <p:nvSpPr>
          <p:cNvPr id="4" name="Date Placeholder 3">
            <a:extLst>
              <a:ext uri="{FF2B5EF4-FFF2-40B4-BE49-F238E27FC236}">
                <a16:creationId xmlns:a16="http://schemas.microsoft.com/office/drawing/2014/main" id="{2224299B-4C77-4A4C-BACB-C2FA5D133687}"/>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CF4A0E29-9141-DD43-869E-7A6108A22ED1}"/>
              </a:ext>
            </a:extLst>
          </p:cNvPr>
          <p:cNvSpPr>
            <a:spLocks noGrp="1"/>
          </p:cNvSpPr>
          <p:nvPr>
            <p:ph type="sldNum" sz="quarter" idx="12"/>
          </p:nvPr>
        </p:nvSpPr>
        <p:spPr/>
        <p:txBody>
          <a:bodyPr/>
          <a:lstStyle/>
          <a:p>
            <a:fld id="{D8C2E80E-A818-EA4B-839C-9030708D7285}" type="slidenum">
              <a:rPr lang="en-US" smtClean="0"/>
              <a:t>24</a:t>
            </a:fld>
            <a:endParaRPr lang="en-US" dirty="0"/>
          </a:p>
        </p:txBody>
      </p:sp>
      <p:pic>
        <p:nvPicPr>
          <p:cNvPr id="7" name="Picture 6">
            <a:extLst>
              <a:ext uri="{FF2B5EF4-FFF2-40B4-BE49-F238E27FC236}">
                <a16:creationId xmlns:a16="http://schemas.microsoft.com/office/drawing/2014/main" id="{6DB9D810-A150-4C4C-BCC0-4191772E6377}"/>
              </a:ext>
            </a:extLst>
          </p:cNvPr>
          <p:cNvPicPr>
            <a:picLocks noChangeAspect="1"/>
          </p:cNvPicPr>
          <p:nvPr/>
        </p:nvPicPr>
        <p:blipFill>
          <a:blip r:embed="rId2"/>
          <a:stretch>
            <a:fillRect/>
          </a:stretch>
        </p:blipFill>
        <p:spPr>
          <a:xfrm>
            <a:off x="1261611" y="2331471"/>
            <a:ext cx="9353950" cy="4944819"/>
          </a:xfrm>
          <a:prstGeom prst="rect">
            <a:avLst/>
          </a:prstGeom>
        </p:spPr>
      </p:pic>
    </p:spTree>
    <p:extLst>
      <p:ext uri="{BB962C8B-B14F-4D97-AF65-F5344CB8AC3E}">
        <p14:creationId xmlns:p14="http://schemas.microsoft.com/office/powerpoint/2010/main" val="69341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7D522DD-E4B8-0C44-A603-0E4227CFFB0E}"/>
              </a:ext>
            </a:extLst>
          </p:cNvPr>
          <p:cNvSpPr>
            <a:spLocks noGrp="1"/>
          </p:cNvSpPr>
          <p:nvPr>
            <p:ph type="title"/>
          </p:nvPr>
        </p:nvSpPr>
        <p:spPr>
          <a:xfrm>
            <a:off x="265610" y="-300990"/>
            <a:ext cx="9492343" cy="1711779"/>
          </a:xfrm>
        </p:spPr>
        <p:txBody>
          <a:bodyPr/>
          <a:lstStyle/>
          <a:p>
            <a:r>
              <a:rPr lang="en-US" altLang="en-US" dirty="0"/>
              <a:t>Generalization</a:t>
            </a:r>
          </a:p>
        </p:txBody>
      </p:sp>
      <p:sp>
        <p:nvSpPr>
          <p:cNvPr id="61443" name="Content Placeholder 2">
            <a:extLst>
              <a:ext uri="{FF2B5EF4-FFF2-40B4-BE49-F238E27FC236}">
                <a16:creationId xmlns:a16="http://schemas.microsoft.com/office/drawing/2014/main" id="{D06A0D05-8510-D04E-B455-C58FA3E5D6E1}"/>
              </a:ext>
            </a:extLst>
          </p:cNvPr>
          <p:cNvSpPr>
            <a:spLocks noGrp="1"/>
          </p:cNvSpPr>
          <p:nvPr>
            <p:ph idx="1"/>
          </p:nvPr>
        </p:nvSpPr>
        <p:spPr>
          <a:xfrm>
            <a:off x="1905000" y="5486400"/>
            <a:ext cx="8458200" cy="914400"/>
          </a:xfrm>
        </p:spPr>
        <p:txBody>
          <a:bodyPr/>
          <a:lstStyle/>
          <a:p>
            <a:pPr eaLnBrk="1" hangingPunct="1"/>
            <a:r>
              <a:rPr lang="en-US" altLang="en-US"/>
              <a:t>How well does a learned model generalize from the data it was trained on to a new test set?</a:t>
            </a:r>
          </a:p>
        </p:txBody>
      </p:sp>
      <p:pic>
        <p:nvPicPr>
          <p:cNvPr id="61444" name="Picture 2">
            <a:extLst>
              <a:ext uri="{FF2B5EF4-FFF2-40B4-BE49-F238E27FC236}">
                <a16:creationId xmlns:a16="http://schemas.microsoft.com/office/drawing/2014/main" id="{79F9EDEE-FF71-2D48-B252-1575078AC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a:extLst>
              <a:ext uri="{FF2B5EF4-FFF2-40B4-BE49-F238E27FC236}">
                <a16:creationId xmlns:a16="http://schemas.microsoft.com/office/drawing/2014/main" id="{83BBC14C-C094-664A-9F6D-1E10193A1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a:extLst>
              <a:ext uri="{FF2B5EF4-FFF2-40B4-BE49-F238E27FC236}">
                <a16:creationId xmlns:a16="http://schemas.microsoft.com/office/drawing/2014/main" id="{D6219624-CFAF-FC48-804F-603660604B5B}"/>
              </a:ext>
            </a:extLst>
          </p:cNvPr>
          <p:cNvSpPr txBox="1">
            <a:spLocks noChangeArrowheads="1"/>
          </p:cNvSpPr>
          <p:nvPr/>
        </p:nvSpPr>
        <p:spPr bwMode="auto">
          <a:xfrm>
            <a:off x="3352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a:extLst>
              <a:ext uri="{FF2B5EF4-FFF2-40B4-BE49-F238E27FC236}">
                <a16:creationId xmlns:a16="http://schemas.microsoft.com/office/drawing/2014/main" id="{4E193684-2857-6648-982A-E29A9B4D00B0}"/>
              </a:ext>
            </a:extLst>
          </p:cNvPr>
          <p:cNvSpPr txBox="1">
            <a:spLocks noChangeArrowheads="1"/>
          </p:cNvSpPr>
          <p:nvPr/>
        </p:nvSpPr>
        <p:spPr bwMode="auto">
          <a:xfrm>
            <a:off x="7469188" y="4724401"/>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Test set (labels unknown)</a:t>
            </a:r>
          </a:p>
        </p:txBody>
      </p:sp>
    </p:spTree>
    <p:extLst>
      <p:ext uri="{BB962C8B-B14F-4D97-AF65-F5344CB8AC3E}">
        <p14:creationId xmlns:p14="http://schemas.microsoft.com/office/powerpoint/2010/main" val="3850110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E71B-F86F-5B43-AFB1-24602A324821}"/>
              </a:ext>
            </a:extLst>
          </p:cNvPr>
          <p:cNvSpPr>
            <a:spLocks noGrp="1"/>
          </p:cNvSpPr>
          <p:nvPr>
            <p:ph type="title"/>
          </p:nvPr>
        </p:nvSpPr>
        <p:spPr/>
        <p:txBody>
          <a:bodyPr/>
          <a:lstStyle/>
          <a:p>
            <a:r>
              <a:rPr lang="en-US" dirty="0"/>
              <a:t>Generalization</a:t>
            </a:r>
          </a:p>
        </p:txBody>
      </p:sp>
      <p:pic>
        <p:nvPicPr>
          <p:cNvPr id="7" name="Content Placeholder 6">
            <a:extLst>
              <a:ext uri="{FF2B5EF4-FFF2-40B4-BE49-F238E27FC236}">
                <a16:creationId xmlns:a16="http://schemas.microsoft.com/office/drawing/2014/main" id="{DE9D632A-6877-DF49-A8B2-651B17F1F799}"/>
              </a:ext>
            </a:extLst>
          </p:cNvPr>
          <p:cNvPicPr>
            <a:picLocks noGrp="1" noChangeAspect="1"/>
          </p:cNvPicPr>
          <p:nvPr>
            <p:ph idx="1"/>
          </p:nvPr>
        </p:nvPicPr>
        <p:blipFill>
          <a:blip r:embed="rId2"/>
          <a:stretch>
            <a:fillRect/>
          </a:stretch>
        </p:blipFill>
        <p:spPr>
          <a:xfrm>
            <a:off x="5221177" y="1707642"/>
            <a:ext cx="6676004" cy="3759303"/>
          </a:xfrm>
        </p:spPr>
      </p:pic>
      <p:sp>
        <p:nvSpPr>
          <p:cNvPr id="4" name="Date Placeholder 3">
            <a:extLst>
              <a:ext uri="{FF2B5EF4-FFF2-40B4-BE49-F238E27FC236}">
                <a16:creationId xmlns:a16="http://schemas.microsoft.com/office/drawing/2014/main" id="{12F195B4-2E49-764A-8365-88341AADAA63}"/>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50B0EC15-BA05-1646-BC6E-443AF2F0E2C8}"/>
              </a:ext>
            </a:extLst>
          </p:cNvPr>
          <p:cNvSpPr>
            <a:spLocks noGrp="1"/>
          </p:cNvSpPr>
          <p:nvPr>
            <p:ph type="sldNum" sz="quarter" idx="12"/>
          </p:nvPr>
        </p:nvSpPr>
        <p:spPr/>
        <p:txBody>
          <a:bodyPr/>
          <a:lstStyle/>
          <a:p>
            <a:fld id="{D8C2E80E-A818-EA4B-839C-9030708D7285}" type="slidenum">
              <a:rPr lang="en-US" smtClean="0"/>
              <a:t>26</a:t>
            </a:fld>
            <a:endParaRPr lang="en-US" dirty="0"/>
          </a:p>
        </p:txBody>
      </p:sp>
      <p:sp>
        <p:nvSpPr>
          <p:cNvPr id="8" name="Rectangle 7">
            <a:extLst>
              <a:ext uri="{FF2B5EF4-FFF2-40B4-BE49-F238E27FC236}">
                <a16:creationId xmlns:a16="http://schemas.microsoft.com/office/drawing/2014/main" id="{5FE8B98E-2536-064A-A106-272E8CDF940D}"/>
              </a:ext>
            </a:extLst>
          </p:cNvPr>
          <p:cNvSpPr/>
          <p:nvPr/>
        </p:nvSpPr>
        <p:spPr>
          <a:xfrm>
            <a:off x="314325" y="2248465"/>
            <a:ext cx="4833700" cy="2677656"/>
          </a:xfrm>
          <a:prstGeom prst="rect">
            <a:avLst/>
          </a:prstGeom>
        </p:spPr>
        <p:txBody>
          <a:bodyPr wrap="square">
            <a:spAutoFit/>
          </a:bodyPr>
          <a:lstStyle/>
          <a:p>
            <a:r>
              <a:rPr lang="en-US" altLang="en-US" sz="2400" b="1" dirty="0"/>
              <a:t>Underfitting:</a:t>
            </a:r>
            <a:r>
              <a:rPr lang="en-US" altLang="en-US" sz="2400" dirty="0"/>
              <a:t> model is too “simple” to represent all the relevant class characteristics</a:t>
            </a:r>
          </a:p>
          <a:p>
            <a:endParaRPr lang="en-US" altLang="en-US" sz="2400" b="1" dirty="0"/>
          </a:p>
          <a:p>
            <a:r>
              <a:rPr lang="en-US" altLang="en-US" sz="2400" b="1" dirty="0"/>
              <a:t>Overfitting:</a:t>
            </a:r>
            <a:r>
              <a:rPr lang="en-US" altLang="en-US" sz="2400" dirty="0"/>
              <a:t> model is too “complex” and fits irrelevant characteristics (noise) in the data</a:t>
            </a:r>
          </a:p>
        </p:txBody>
      </p:sp>
    </p:spTree>
    <p:extLst>
      <p:ext uri="{BB962C8B-B14F-4D97-AF65-F5344CB8AC3E}">
        <p14:creationId xmlns:p14="http://schemas.microsoft.com/office/powerpoint/2010/main" val="35488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365885"/>
            <a:ext cx="11387137" cy="4429125"/>
          </a:xfrm>
        </p:spPr>
        <p:txBody>
          <a:bodyPr/>
          <a:lstStyle/>
          <a:p>
            <a:r>
              <a:rPr lang="en-US" dirty="0"/>
              <a:t>The metrics that you choose to evaluate your machine learning model is very important.</a:t>
            </a:r>
          </a:p>
          <a:p>
            <a:endParaRPr lang="en-US" dirty="0"/>
          </a:p>
          <a:p>
            <a:pPr marL="457200" indent="-457200">
              <a:buFont typeface="+mj-lt"/>
              <a:buAutoNum type="arabicPeriod"/>
            </a:pPr>
            <a:r>
              <a:rPr lang="en-US" b="1" dirty="0"/>
              <a:t>Confusion Matrix:</a:t>
            </a:r>
          </a:p>
          <a:p>
            <a:pPr marL="274320" lvl="1" indent="0">
              <a:buNone/>
            </a:pPr>
            <a:r>
              <a:rPr lang="en-US" dirty="0"/>
              <a:t>Example of False Negatives (FN): </a:t>
            </a:r>
            <a:r>
              <a:rPr lang="en-US" i="1" dirty="0"/>
              <a:t>A person having cancer and the model classifying his case as No-cancer </a:t>
            </a:r>
            <a:endParaRPr lang="en-US" dirty="0"/>
          </a:p>
          <a:p>
            <a:endParaRPr lang="ar-SA" dirty="0"/>
          </a:p>
          <a:p>
            <a:endParaRPr lang="ar-SA" dirty="0"/>
          </a:p>
          <a:p>
            <a:endParaRPr lang="ar-SA" dirty="0"/>
          </a:p>
          <a:p>
            <a:endParaRPr lang="ar-SA" dirty="0"/>
          </a:p>
          <a:p>
            <a:endParaRPr lang="ar-SA" dirty="0"/>
          </a:p>
          <a:p>
            <a:pPr marL="457200" indent="-457200">
              <a:buFont typeface="+mj-lt"/>
              <a:buAutoNum type="arabicPeriod" startAt="2"/>
            </a:pPr>
            <a:r>
              <a:rPr lang="en-US" b="1" dirty="0"/>
              <a:t>Accuracy: </a:t>
            </a:r>
            <a:r>
              <a:rPr lang="en-US" dirty="0"/>
              <a:t>the number of correct predictions made by the model over all kinds predictions made </a:t>
            </a:r>
            <a:endParaRPr lang="en-US" b="1" dirty="0"/>
          </a:p>
          <a:p>
            <a:endParaRPr lang="en-US" dirty="0"/>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27</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461691" y="2851417"/>
            <a:ext cx="3028927" cy="2271695"/>
          </a:xfrm>
          <a:prstGeom prst="rect">
            <a:avLst/>
          </a:prstGeom>
        </p:spPr>
      </p:pic>
      <p:pic>
        <p:nvPicPr>
          <p:cNvPr id="9" name="Picture 8">
            <a:extLst>
              <a:ext uri="{FF2B5EF4-FFF2-40B4-BE49-F238E27FC236}">
                <a16:creationId xmlns:a16="http://schemas.microsoft.com/office/drawing/2014/main" id="{AB2C2C57-E8B2-A949-877A-FEC30F195DCC}"/>
              </a:ext>
            </a:extLst>
          </p:cNvPr>
          <p:cNvPicPr>
            <a:picLocks noChangeAspect="1"/>
          </p:cNvPicPr>
          <p:nvPr/>
        </p:nvPicPr>
        <p:blipFill rotWithShape="1">
          <a:blip r:embed="rId3"/>
          <a:srcRect l="40855" t="72544" r="36197" b="20205"/>
          <a:stretch/>
        </p:blipFill>
        <p:spPr>
          <a:xfrm>
            <a:off x="1772528" y="5649238"/>
            <a:ext cx="2518117" cy="497280"/>
          </a:xfrm>
          <a:prstGeom prst="rect">
            <a:avLst/>
          </a:prstGeom>
        </p:spPr>
      </p:pic>
      <p:sp>
        <p:nvSpPr>
          <p:cNvPr id="10" name="TextBox 9">
            <a:extLst>
              <a:ext uri="{FF2B5EF4-FFF2-40B4-BE49-F238E27FC236}">
                <a16:creationId xmlns:a16="http://schemas.microsoft.com/office/drawing/2014/main" id="{F10F3A43-137D-4F4F-A03D-41F81C01F474}"/>
              </a:ext>
            </a:extLst>
          </p:cNvPr>
          <p:cNvSpPr txBox="1"/>
          <p:nvPr/>
        </p:nvSpPr>
        <p:spPr>
          <a:xfrm>
            <a:off x="3859002" y="4192404"/>
            <a:ext cx="8210843"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solidFill>
                  <a:schemeClr val="accent1"/>
                </a:solidFill>
              </a:rPr>
              <a:t>Accuracy should NEVER be used as a measure when the target variable classes in the data are a majority of one class.</a:t>
            </a:r>
          </a:p>
          <a:p>
            <a:r>
              <a:rPr lang="en-US" sz="1100" i="1" dirty="0">
                <a:solidFill>
                  <a:schemeClr val="accent1"/>
                </a:solidFill>
              </a:rPr>
              <a:t>Ex: 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r>
              <a:rPr lang="en-US" sz="1100" dirty="0">
                <a:solidFill>
                  <a:schemeClr val="accent1"/>
                </a:solidFill>
              </a:rPr>
              <a:t>.</a:t>
            </a:r>
          </a:p>
        </p:txBody>
      </p:sp>
    </p:spTree>
    <p:extLst>
      <p:ext uri="{BB962C8B-B14F-4D97-AF65-F5344CB8AC3E}">
        <p14:creationId xmlns:p14="http://schemas.microsoft.com/office/powerpoint/2010/main" val="1747169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3" name="Content Placeholder 2">
            <a:extLst>
              <a:ext uri="{FF2B5EF4-FFF2-40B4-BE49-F238E27FC236}">
                <a16:creationId xmlns:a16="http://schemas.microsoft.com/office/drawing/2014/main" id="{4C48E01D-C52E-3642-B0D2-E4B77447EF9D}"/>
              </a:ext>
            </a:extLst>
          </p:cNvPr>
          <p:cNvSpPr>
            <a:spLocks noGrp="1"/>
          </p:cNvSpPr>
          <p:nvPr>
            <p:ph idx="1"/>
          </p:nvPr>
        </p:nvSpPr>
        <p:spPr>
          <a:xfrm>
            <a:off x="314325" y="1743075"/>
            <a:ext cx="7755255" cy="4429125"/>
          </a:xfrm>
        </p:spPr>
        <p:txBody>
          <a:bodyPr/>
          <a:lstStyle/>
          <a:p>
            <a:pPr marL="457200" indent="-457200">
              <a:buFont typeface="+mj-lt"/>
              <a:buAutoNum type="arabicPeriod" startAt="3"/>
            </a:pPr>
            <a:r>
              <a:rPr lang="en-US" b="1" dirty="0"/>
              <a:t>Precision: </a:t>
            </a:r>
            <a:r>
              <a:rPr lang="en-US" dirty="0"/>
              <a:t>It is the number of correct positive results divided by the number of positive results predicted by the classifier</a:t>
            </a:r>
          </a:p>
          <a:p>
            <a:pPr marL="0" indent="0">
              <a:buNone/>
            </a:pPr>
            <a:r>
              <a:rPr lang="en-US" dirty="0"/>
              <a:t>      = TP / (TP+FP)</a:t>
            </a:r>
            <a:endParaRPr lang="ar-SA" dirty="0"/>
          </a:p>
          <a:p>
            <a:endParaRPr lang="ar-SA" dirty="0"/>
          </a:p>
          <a:p>
            <a:pPr marL="457200" indent="-457200">
              <a:buFont typeface="+mj-lt"/>
              <a:buAutoNum type="arabicPeriod" startAt="4"/>
            </a:pPr>
            <a:r>
              <a:rPr lang="en-US" b="1" dirty="0"/>
              <a:t>Recall : </a:t>
            </a:r>
            <a:r>
              <a:rPr lang="en-US" dirty="0"/>
              <a:t>the number of correct positive results divided by the number of </a:t>
            </a:r>
            <a:r>
              <a:rPr lang="en-US" b="1" i="1" dirty="0"/>
              <a:t>all </a:t>
            </a:r>
            <a:r>
              <a:rPr lang="en-US" dirty="0"/>
              <a:t>relevant samples (all samples that should have been identified as positive).</a:t>
            </a:r>
          </a:p>
          <a:p>
            <a:pPr marL="0" indent="0">
              <a:buNone/>
            </a:pPr>
            <a:r>
              <a:rPr lang="en-US" dirty="0"/>
              <a:t>     = TP / (TP+FN)</a:t>
            </a:r>
            <a:endParaRPr lang="ar-SA" dirty="0"/>
          </a:p>
          <a:p>
            <a:endParaRPr lang="en-US" dirty="0"/>
          </a:p>
          <a:p>
            <a:pPr marL="457200" indent="-457200">
              <a:buFont typeface="+mj-lt"/>
              <a:buAutoNum type="arabicPeriod" startAt="5"/>
            </a:pPr>
            <a:r>
              <a:rPr lang="en-US" b="1" dirty="0"/>
              <a:t>F1 score : </a:t>
            </a:r>
            <a:r>
              <a:rPr lang="en-US" dirty="0"/>
              <a:t>F1 Score is the Harmonic Mean between precision and recall. The range for F1 Score is [0, 1]</a:t>
            </a:r>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28</a:t>
            </a:fld>
            <a:endParaRPr lang="en-US" dirty="0"/>
          </a:p>
        </p:txBody>
      </p:sp>
      <p:pic>
        <p:nvPicPr>
          <p:cNvPr id="8" name="Picture 7">
            <a:extLst>
              <a:ext uri="{FF2B5EF4-FFF2-40B4-BE49-F238E27FC236}">
                <a16:creationId xmlns:a16="http://schemas.microsoft.com/office/drawing/2014/main" id="{214AA928-906C-9A4D-B07F-C6F731A705E3}"/>
              </a:ext>
            </a:extLst>
          </p:cNvPr>
          <p:cNvPicPr>
            <a:picLocks noChangeAspect="1"/>
          </p:cNvPicPr>
          <p:nvPr/>
        </p:nvPicPr>
        <p:blipFill>
          <a:blip r:embed="rId2"/>
          <a:stretch>
            <a:fillRect/>
          </a:stretch>
        </p:blipFill>
        <p:spPr>
          <a:xfrm>
            <a:off x="8477630" y="440052"/>
            <a:ext cx="2760346" cy="2070259"/>
          </a:xfrm>
          <a:prstGeom prst="rect">
            <a:avLst/>
          </a:prstGeom>
        </p:spPr>
      </p:pic>
      <p:sp>
        <p:nvSpPr>
          <p:cNvPr id="6" name="Frame 5">
            <a:extLst>
              <a:ext uri="{FF2B5EF4-FFF2-40B4-BE49-F238E27FC236}">
                <a16:creationId xmlns:a16="http://schemas.microsoft.com/office/drawing/2014/main" id="{CB3C3032-F455-7549-BA16-FF947B5DF880}"/>
              </a:ext>
            </a:extLst>
          </p:cNvPr>
          <p:cNvSpPr/>
          <p:nvPr/>
        </p:nvSpPr>
        <p:spPr>
          <a:xfrm>
            <a:off x="9774691" y="1300159"/>
            <a:ext cx="1266689" cy="3657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7E0F0F30-FE68-724C-B305-F8DA55382922}"/>
              </a:ext>
            </a:extLst>
          </p:cNvPr>
          <p:cNvPicPr>
            <a:picLocks noChangeAspect="1"/>
          </p:cNvPicPr>
          <p:nvPr/>
        </p:nvPicPr>
        <p:blipFill>
          <a:blip r:embed="rId2"/>
          <a:stretch>
            <a:fillRect/>
          </a:stretch>
        </p:blipFill>
        <p:spPr>
          <a:xfrm>
            <a:off x="8667123" y="2526026"/>
            <a:ext cx="2760346" cy="2070259"/>
          </a:xfrm>
          <a:prstGeom prst="rect">
            <a:avLst/>
          </a:prstGeom>
        </p:spPr>
      </p:pic>
      <p:sp>
        <p:nvSpPr>
          <p:cNvPr id="12" name="Frame 11">
            <a:extLst>
              <a:ext uri="{FF2B5EF4-FFF2-40B4-BE49-F238E27FC236}">
                <a16:creationId xmlns:a16="http://schemas.microsoft.com/office/drawing/2014/main" id="{DB7F32D5-5F3F-524F-B260-BDAC8A5B3BAF}"/>
              </a:ext>
            </a:extLst>
          </p:cNvPr>
          <p:cNvSpPr/>
          <p:nvPr/>
        </p:nvSpPr>
        <p:spPr>
          <a:xfrm>
            <a:off x="9964185" y="3386132"/>
            <a:ext cx="459976" cy="99383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FCF04A53-AF7D-AE4E-AC9B-7E78245DD475}"/>
              </a:ext>
            </a:extLst>
          </p:cNvPr>
          <p:cNvPicPr>
            <a:picLocks noChangeAspect="1"/>
          </p:cNvPicPr>
          <p:nvPr/>
        </p:nvPicPr>
        <p:blipFill rotWithShape="1">
          <a:blip r:embed="rId3"/>
          <a:srcRect l="43194" t="44500" r="41806" b="48833"/>
          <a:stretch/>
        </p:blipFill>
        <p:spPr>
          <a:xfrm>
            <a:off x="2217420" y="5680329"/>
            <a:ext cx="4198468" cy="1166241"/>
          </a:xfrm>
          <a:prstGeom prst="rect">
            <a:avLst/>
          </a:prstGeom>
        </p:spPr>
      </p:pic>
    </p:spTree>
    <p:extLst>
      <p:ext uri="{BB962C8B-B14F-4D97-AF65-F5344CB8AC3E}">
        <p14:creationId xmlns:p14="http://schemas.microsoft.com/office/powerpoint/2010/main" val="2082526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3FBC-59A0-DF4C-9919-B474C9E54525}"/>
              </a:ext>
            </a:extLst>
          </p:cNvPr>
          <p:cNvSpPr>
            <a:spLocks noGrp="1"/>
          </p:cNvSpPr>
          <p:nvPr>
            <p:ph type="title"/>
          </p:nvPr>
        </p:nvSpPr>
        <p:spPr/>
        <p:txBody>
          <a:bodyPr/>
          <a:lstStyle/>
          <a:p>
            <a:r>
              <a:rPr lang="en-US" dirty="0"/>
              <a:t>How to evaluate your model</a:t>
            </a:r>
          </a:p>
        </p:txBody>
      </p:sp>
      <p:sp>
        <p:nvSpPr>
          <p:cNvPr id="4" name="Date Placeholder 3">
            <a:extLst>
              <a:ext uri="{FF2B5EF4-FFF2-40B4-BE49-F238E27FC236}">
                <a16:creationId xmlns:a16="http://schemas.microsoft.com/office/drawing/2014/main" id="{6AC834D7-9615-2346-9B8A-5624BF1ED33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1931CCA-86C3-2348-B1D3-BB051BE83E11}"/>
              </a:ext>
            </a:extLst>
          </p:cNvPr>
          <p:cNvSpPr>
            <a:spLocks noGrp="1"/>
          </p:cNvSpPr>
          <p:nvPr>
            <p:ph type="sldNum" sz="quarter" idx="12"/>
          </p:nvPr>
        </p:nvSpPr>
        <p:spPr/>
        <p:txBody>
          <a:bodyPr/>
          <a:lstStyle/>
          <a:p>
            <a:fld id="{D8C2E80E-A818-EA4B-839C-9030708D7285}" type="slidenum">
              <a:rPr lang="en-US" smtClean="0"/>
              <a:t>29</a:t>
            </a:fld>
            <a:endParaRPr lang="en-US" dirty="0"/>
          </a:p>
        </p:txBody>
      </p:sp>
      <p:pic>
        <p:nvPicPr>
          <p:cNvPr id="13" name="Picture 12">
            <a:extLst>
              <a:ext uri="{FF2B5EF4-FFF2-40B4-BE49-F238E27FC236}">
                <a16:creationId xmlns:a16="http://schemas.microsoft.com/office/drawing/2014/main" id="{6B658A9D-7DA2-6A4D-B500-B3E3F7D36C2D}"/>
              </a:ext>
            </a:extLst>
          </p:cNvPr>
          <p:cNvPicPr>
            <a:picLocks noChangeAspect="1"/>
          </p:cNvPicPr>
          <p:nvPr/>
        </p:nvPicPr>
        <p:blipFill rotWithShape="1">
          <a:blip r:embed="rId2"/>
          <a:srcRect l="25213" t="45129" r="24659" b="29194"/>
          <a:stretch/>
        </p:blipFill>
        <p:spPr>
          <a:xfrm>
            <a:off x="702505" y="1205865"/>
            <a:ext cx="7300895" cy="2337435"/>
          </a:xfrm>
          <a:prstGeom prst="rect">
            <a:avLst/>
          </a:prstGeom>
        </p:spPr>
      </p:pic>
      <p:sp>
        <p:nvSpPr>
          <p:cNvPr id="14" name="TextBox 13">
            <a:extLst>
              <a:ext uri="{FF2B5EF4-FFF2-40B4-BE49-F238E27FC236}">
                <a16:creationId xmlns:a16="http://schemas.microsoft.com/office/drawing/2014/main" id="{D04342DB-0D02-4349-98A6-D7F081B999AC}"/>
              </a:ext>
            </a:extLst>
          </p:cNvPr>
          <p:cNvSpPr txBox="1"/>
          <p:nvPr/>
        </p:nvSpPr>
        <p:spPr>
          <a:xfrm>
            <a:off x="198926" y="1281439"/>
            <a:ext cx="618979" cy="369332"/>
          </a:xfrm>
          <a:prstGeom prst="rect">
            <a:avLst/>
          </a:prstGeom>
          <a:noFill/>
        </p:spPr>
        <p:txBody>
          <a:bodyPr wrap="square" rtlCol="0">
            <a:spAutoFit/>
          </a:bodyPr>
          <a:lstStyle/>
          <a:p>
            <a:r>
              <a:rPr lang="en-US" dirty="0">
                <a:solidFill>
                  <a:schemeClr val="accent1"/>
                </a:solidFill>
              </a:rPr>
              <a:t>6.</a:t>
            </a:r>
          </a:p>
        </p:txBody>
      </p:sp>
      <p:sp>
        <p:nvSpPr>
          <p:cNvPr id="15" name="TextBox 14">
            <a:extLst>
              <a:ext uri="{FF2B5EF4-FFF2-40B4-BE49-F238E27FC236}">
                <a16:creationId xmlns:a16="http://schemas.microsoft.com/office/drawing/2014/main" id="{E8FFE906-A251-EB44-B55F-65959C8A0BB8}"/>
              </a:ext>
            </a:extLst>
          </p:cNvPr>
          <p:cNvSpPr txBox="1"/>
          <p:nvPr/>
        </p:nvSpPr>
        <p:spPr>
          <a:xfrm>
            <a:off x="198926" y="3851195"/>
            <a:ext cx="618979" cy="369332"/>
          </a:xfrm>
          <a:prstGeom prst="rect">
            <a:avLst/>
          </a:prstGeom>
          <a:noFill/>
        </p:spPr>
        <p:txBody>
          <a:bodyPr wrap="square" rtlCol="0">
            <a:spAutoFit/>
          </a:bodyPr>
          <a:lstStyle/>
          <a:p>
            <a:r>
              <a:rPr lang="en-US" dirty="0">
                <a:solidFill>
                  <a:schemeClr val="accent1"/>
                </a:solidFill>
              </a:rPr>
              <a:t>7.</a:t>
            </a:r>
          </a:p>
        </p:txBody>
      </p:sp>
      <p:pic>
        <p:nvPicPr>
          <p:cNvPr id="16" name="Picture 15">
            <a:extLst>
              <a:ext uri="{FF2B5EF4-FFF2-40B4-BE49-F238E27FC236}">
                <a16:creationId xmlns:a16="http://schemas.microsoft.com/office/drawing/2014/main" id="{7A319866-B338-7B4E-8608-1A868A72AE3B}"/>
              </a:ext>
            </a:extLst>
          </p:cNvPr>
          <p:cNvPicPr>
            <a:picLocks noChangeAspect="1"/>
          </p:cNvPicPr>
          <p:nvPr/>
        </p:nvPicPr>
        <p:blipFill rotWithShape="1">
          <a:blip r:embed="rId3"/>
          <a:srcRect l="25694" t="22917" r="25452" b="40549"/>
          <a:stretch/>
        </p:blipFill>
        <p:spPr>
          <a:xfrm>
            <a:off x="702505" y="3735204"/>
            <a:ext cx="6372665" cy="2978523"/>
          </a:xfrm>
          <a:prstGeom prst="rect">
            <a:avLst/>
          </a:prstGeom>
        </p:spPr>
      </p:pic>
      <p:pic>
        <p:nvPicPr>
          <p:cNvPr id="17" name="Picture 16">
            <a:extLst>
              <a:ext uri="{FF2B5EF4-FFF2-40B4-BE49-F238E27FC236}">
                <a16:creationId xmlns:a16="http://schemas.microsoft.com/office/drawing/2014/main" id="{4FE49BE4-4317-D94F-BB77-B98DFCDF108C}"/>
              </a:ext>
            </a:extLst>
          </p:cNvPr>
          <p:cNvPicPr>
            <a:picLocks noChangeAspect="1"/>
          </p:cNvPicPr>
          <p:nvPr/>
        </p:nvPicPr>
        <p:blipFill rotWithShape="1">
          <a:blip r:embed="rId2"/>
          <a:srcRect l="38950" t="73561" r="38128" b="16923"/>
          <a:stretch/>
        </p:blipFill>
        <p:spPr>
          <a:xfrm>
            <a:off x="7729300" y="1650770"/>
            <a:ext cx="3901868" cy="1012419"/>
          </a:xfrm>
          <a:prstGeom prst="rect">
            <a:avLst/>
          </a:prstGeom>
        </p:spPr>
      </p:pic>
      <p:pic>
        <p:nvPicPr>
          <p:cNvPr id="18" name="Picture 17">
            <a:extLst>
              <a:ext uri="{FF2B5EF4-FFF2-40B4-BE49-F238E27FC236}">
                <a16:creationId xmlns:a16="http://schemas.microsoft.com/office/drawing/2014/main" id="{07731B26-EE97-C04C-B08D-6C76F7B6EEF1}"/>
              </a:ext>
            </a:extLst>
          </p:cNvPr>
          <p:cNvPicPr>
            <a:picLocks noChangeAspect="1"/>
          </p:cNvPicPr>
          <p:nvPr/>
        </p:nvPicPr>
        <p:blipFill rotWithShape="1">
          <a:blip r:embed="rId3"/>
          <a:srcRect l="39421" t="62883" r="37288" b="28796"/>
          <a:stretch/>
        </p:blipFill>
        <p:spPr>
          <a:xfrm>
            <a:off x="7578749" y="4774515"/>
            <a:ext cx="3643312" cy="813409"/>
          </a:xfrm>
          <a:prstGeom prst="rect">
            <a:avLst/>
          </a:prstGeom>
        </p:spPr>
      </p:pic>
    </p:spTree>
    <p:extLst>
      <p:ext uri="{BB962C8B-B14F-4D97-AF65-F5344CB8AC3E}">
        <p14:creationId xmlns:p14="http://schemas.microsoft.com/office/powerpoint/2010/main" val="240071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4AE4-6EB6-304B-9422-03573D710AF4}"/>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5E1D0DBC-6AC1-B943-A6FE-ABE029A94CFE}"/>
              </a:ext>
            </a:extLst>
          </p:cNvPr>
          <p:cNvSpPr>
            <a:spLocks noGrp="1"/>
          </p:cNvSpPr>
          <p:nvPr>
            <p:ph idx="1"/>
          </p:nvPr>
        </p:nvSpPr>
        <p:spPr/>
        <p:txBody>
          <a:bodyPr/>
          <a:lstStyle/>
          <a:p>
            <a:r>
              <a:rPr lang="en-US" dirty="0"/>
              <a:t> Machine learning technology teaches computers how to perform tasks by learning from data instead of being explicitly programmed.</a:t>
            </a:r>
          </a:p>
          <a:p>
            <a:r>
              <a:rPr lang="en-US" dirty="0"/>
              <a:t> The process of teaching a computer system how to make accurate predictions when fed data.</a:t>
            </a:r>
          </a:p>
          <a:p>
            <a:r>
              <a:rPr lang="en-US" dirty="0"/>
              <a:t> Those predictions could be </a:t>
            </a:r>
          </a:p>
          <a:p>
            <a:pPr lvl="1"/>
            <a:r>
              <a:rPr lang="en-US" dirty="0"/>
              <a:t>answering whether a piece of fruit in a photo is a banana or an apple</a:t>
            </a:r>
          </a:p>
          <a:p>
            <a:pPr lvl="1"/>
            <a:r>
              <a:rPr lang="en-US" dirty="0"/>
              <a:t>spotting people crossing the road in front of a self-driving car</a:t>
            </a:r>
          </a:p>
          <a:p>
            <a:pPr lvl="1"/>
            <a:r>
              <a:rPr lang="en-US" dirty="0"/>
              <a:t>whether the use of the word  </a:t>
            </a:r>
            <a:r>
              <a:rPr lang="en-US" i="1" dirty="0"/>
              <a:t>book </a:t>
            </a:r>
            <a:r>
              <a:rPr lang="en-US" dirty="0"/>
              <a:t>in a sentence relates to a paperback or a hotel reservation</a:t>
            </a:r>
          </a:p>
          <a:p>
            <a:pPr lvl="1"/>
            <a:r>
              <a:rPr lang="en-US" dirty="0"/>
              <a:t>whether an email is spam</a:t>
            </a:r>
          </a:p>
          <a:p>
            <a:pPr lvl="1"/>
            <a:r>
              <a:rPr lang="en-US" dirty="0"/>
              <a:t>recognizing speech accurately enough to generate captions for a YouTube video.</a:t>
            </a:r>
          </a:p>
          <a:p>
            <a:r>
              <a:rPr lang="en-US" dirty="0"/>
              <a:t>The key difference from traditional computer software is that a human developer hasn't written code that instructs the system how to tell the difference between the banana and the apple.</a:t>
            </a:r>
          </a:p>
          <a:p>
            <a:pPr algn="l"/>
            <a:endParaRPr lang="en-US" dirty="0"/>
          </a:p>
        </p:txBody>
      </p:sp>
      <p:sp>
        <p:nvSpPr>
          <p:cNvPr id="4" name="Date Placeholder 3">
            <a:extLst>
              <a:ext uri="{FF2B5EF4-FFF2-40B4-BE49-F238E27FC236}">
                <a16:creationId xmlns:a16="http://schemas.microsoft.com/office/drawing/2014/main" id="{6190E094-67B8-5445-8AA5-65A0A2CDAFA9}"/>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9620F708-391F-C541-B505-2FCD2FBCEEAD}"/>
              </a:ext>
            </a:extLst>
          </p:cNvPr>
          <p:cNvSpPr>
            <a:spLocks noGrp="1"/>
          </p:cNvSpPr>
          <p:nvPr>
            <p:ph type="sldNum" sz="quarter" idx="12"/>
          </p:nvPr>
        </p:nvSpPr>
        <p:spPr/>
        <p:txBody>
          <a:bodyPr/>
          <a:lstStyle/>
          <a:p>
            <a:fld id="{D8C2E80E-A818-EA4B-839C-9030708D7285}" type="slidenum">
              <a:rPr lang="en-US" smtClean="0"/>
              <a:t>3</a:t>
            </a:fld>
            <a:endParaRPr lang="en-US" dirty="0"/>
          </a:p>
        </p:txBody>
      </p:sp>
    </p:spTree>
    <p:extLst>
      <p:ext uri="{BB962C8B-B14F-4D97-AF65-F5344CB8AC3E}">
        <p14:creationId xmlns:p14="http://schemas.microsoft.com/office/powerpoint/2010/main" val="215816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EBB1-8110-2B43-ABB7-B2E76F11FBE2}"/>
              </a:ext>
            </a:extLst>
          </p:cNvPr>
          <p:cNvSpPr>
            <a:spLocks noGrp="1"/>
          </p:cNvSpPr>
          <p:nvPr>
            <p:ph type="title"/>
          </p:nvPr>
        </p:nvSpPr>
        <p:spPr/>
        <p:txBody>
          <a:bodyPr/>
          <a:lstStyle/>
          <a:p>
            <a:r>
              <a:rPr lang="en-US" dirty="0"/>
              <a:t>Lets start coding!!</a:t>
            </a:r>
          </a:p>
        </p:txBody>
      </p:sp>
      <p:pic>
        <p:nvPicPr>
          <p:cNvPr id="6" name="Content Placeholder 5">
            <a:extLst>
              <a:ext uri="{FF2B5EF4-FFF2-40B4-BE49-F238E27FC236}">
                <a16:creationId xmlns:a16="http://schemas.microsoft.com/office/drawing/2014/main" id="{92C59FAE-CC32-4144-9B3B-413BAB56B595}"/>
              </a:ext>
            </a:extLst>
          </p:cNvPr>
          <p:cNvPicPr>
            <a:picLocks noGrp="1" noChangeAspect="1"/>
          </p:cNvPicPr>
          <p:nvPr>
            <p:ph idx="1"/>
          </p:nvPr>
        </p:nvPicPr>
        <p:blipFill rotWithShape="1">
          <a:blip r:embed="rId2"/>
          <a:srcRect l="28546" t="13687" r="32743" b="28824"/>
          <a:stretch/>
        </p:blipFill>
        <p:spPr>
          <a:xfrm>
            <a:off x="6288257" y="1065188"/>
            <a:ext cx="5219115" cy="4844411"/>
          </a:xfrm>
          <a:prstGeom prst="rect">
            <a:avLst/>
          </a:prstGeom>
        </p:spPr>
      </p:pic>
      <p:sp>
        <p:nvSpPr>
          <p:cNvPr id="4" name="Date Placeholder 3">
            <a:extLst>
              <a:ext uri="{FF2B5EF4-FFF2-40B4-BE49-F238E27FC236}">
                <a16:creationId xmlns:a16="http://schemas.microsoft.com/office/drawing/2014/main" id="{98B81652-575D-B244-8190-E1475CA8CC2F}"/>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B3A19E2B-DBF7-5448-A793-EF1904081329}"/>
              </a:ext>
            </a:extLst>
          </p:cNvPr>
          <p:cNvSpPr>
            <a:spLocks noGrp="1"/>
          </p:cNvSpPr>
          <p:nvPr>
            <p:ph type="sldNum" sz="quarter" idx="12"/>
          </p:nvPr>
        </p:nvSpPr>
        <p:spPr/>
        <p:txBody>
          <a:bodyPr/>
          <a:lstStyle/>
          <a:p>
            <a:fld id="{D8C2E80E-A818-EA4B-839C-9030708D7285}" type="slidenum">
              <a:rPr lang="en-US" smtClean="0"/>
              <a:t>30</a:t>
            </a:fld>
            <a:endParaRPr lang="en-US" dirty="0"/>
          </a:p>
        </p:txBody>
      </p:sp>
    </p:spTree>
    <p:extLst>
      <p:ext uri="{BB962C8B-B14F-4D97-AF65-F5344CB8AC3E}">
        <p14:creationId xmlns:p14="http://schemas.microsoft.com/office/powerpoint/2010/main" val="4172406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B603-4B6D-4644-86FA-3A07ED6F22EF}"/>
              </a:ext>
            </a:extLst>
          </p:cNvPr>
          <p:cNvSpPr>
            <a:spLocks noGrp="1"/>
          </p:cNvSpPr>
          <p:nvPr>
            <p:ph type="title"/>
          </p:nvPr>
        </p:nvSpPr>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8D51E99-DE84-9748-A7EC-0034E9DCB1B0}"/>
              </a:ext>
            </a:extLst>
          </p:cNvPr>
          <p:cNvSpPr>
            <a:spLocks noGrp="1"/>
          </p:cNvSpPr>
          <p:nvPr>
            <p:ph idx="1"/>
          </p:nvPr>
        </p:nvSpPr>
        <p:spPr/>
        <p:txBody>
          <a:bodyPr>
            <a:normAutofit lnSpcReduction="10000"/>
          </a:bodyPr>
          <a:lstStyle/>
          <a:p>
            <a:r>
              <a:rPr lang="en-US" dirty="0"/>
              <a:t>Machine Learning library </a:t>
            </a:r>
          </a:p>
          <a:p>
            <a:r>
              <a:rPr lang="en-US" dirty="0"/>
              <a:t>Designed to inter-operate with NumPy and SciPy </a:t>
            </a:r>
          </a:p>
          <a:p>
            <a:r>
              <a:rPr lang="en-US" dirty="0"/>
              <a:t>Features: </a:t>
            </a:r>
          </a:p>
          <a:p>
            <a:pPr lvl="1"/>
            <a:r>
              <a:rPr lang="en-US" dirty="0"/>
              <a:t>Classification </a:t>
            </a:r>
          </a:p>
          <a:p>
            <a:pPr lvl="1"/>
            <a:r>
              <a:rPr lang="en-US" dirty="0"/>
              <a:t>Clustering </a:t>
            </a:r>
          </a:p>
          <a:p>
            <a:pPr lvl="1"/>
            <a:r>
              <a:rPr lang="en-US" dirty="0"/>
              <a:t>Regression</a:t>
            </a:r>
            <a:br>
              <a:rPr lang="en-US" dirty="0"/>
            </a:br>
            <a:endParaRPr lang="en-US" dirty="0"/>
          </a:p>
          <a:p>
            <a:pPr lvl="1"/>
            <a:r>
              <a:rPr lang="en-US" dirty="0"/>
              <a:t>... </a:t>
            </a:r>
          </a:p>
          <a:p>
            <a:r>
              <a:rPr lang="en-US" dirty="0"/>
              <a:t>Website: http://</a:t>
            </a:r>
            <a:r>
              <a:rPr lang="en-US" dirty="0" err="1"/>
              <a:t>scikit-learn.org</a:t>
            </a:r>
            <a:r>
              <a:rPr lang="en-US" dirty="0"/>
              <a:t>/ </a:t>
            </a:r>
          </a:p>
          <a:p>
            <a:r>
              <a:rPr lang="en-US" dirty="0"/>
              <a:t>Import </a:t>
            </a:r>
          </a:p>
          <a:p>
            <a:pPr lvl="1"/>
            <a:r>
              <a:rPr lang="en-US" b="1" dirty="0"/>
              <a:t> import </a:t>
            </a:r>
            <a:r>
              <a:rPr lang="en-US" b="1" dirty="0" err="1"/>
              <a:t>sklearn</a:t>
            </a:r>
            <a:r>
              <a:rPr lang="en-US" b="1" dirty="0"/>
              <a:t> </a:t>
            </a:r>
            <a:endParaRPr lang="en-US" dirty="0"/>
          </a:p>
          <a:p>
            <a:r>
              <a:rPr lang="en-US" dirty="0"/>
              <a:t>Fun fact:  the name originates from the fact that this library is a scientific toolbox built around SciPy</a:t>
            </a:r>
          </a:p>
        </p:txBody>
      </p:sp>
      <p:sp>
        <p:nvSpPr>
          <p:cNvPr id="4" name="Date Placeholder 3">
            <a:extLst>
              <a:ext uri="{FF2B5EF4-FFF2-40B4-BE49-F238E27FC236}">
                <a16:creationId xmlns:a16="http://schemas.microsoft.com/office/drawing/2014/main" id="{1EEA015A-336C-494B-A0D2-EF33627D5A9D}"/>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67D0A0A6-10FE-4043-8497-8971BB90E4AE}"/>
              </a:ext>
            </a:extLst>
          </p:cNvPr>
          <p:cNvSpPr>
            <a:spLocks noGrp="1"/>
          </p:cNvSpPr>
          <p:nvPr>
            <p:ph type="sldNum" sz="quarter" idx="12"/>
          </p:nvPr>
        </p:nvSpPr>
        <p:spPr/>
        <p:txBody>
          <a:bodyPr/>
          <a:lstStyle/>
          <a:p>
            <a:fld id="{D8C2E80E-A818-EA4B-839C-9030708D7285}" type="slidenum">
              <a:rPr lang="en-US" smtClean="0"/>
              <a:t>31</a:t>
            </a:fld>
            <a:endParaRPr lang="en-US" dirty="0"/>
          </a:p>
        </p:txBody>
      </p:sp>
    </p:spTree>
    <p:extLst>
      <p:ext uri="{BB962C8B-B14F-4D97-AF65-F5344CB8AC3E}">
        <p14:creationId xmlns:p14="http://schemas.microsoft.com/office/powerpoint/2010/main" val="337693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1BEC-23CB-E846-9BBA-94789C45DE0A}"/>
              </a:ext>
            </a:extLst>
          </p:cNvPr>
          <p:cNvSpPr>
            <a:spLocks noGrp="1"/>
          </p:cNvSpPr>
          <p:nvPr>
            <p:ph type="title"/>
          </p:nvPr>
        </p:nvSpPr>
        <p:spPr/>
        <p:txBody>
          <a:bodyPr/>
          <a:lstStyle/>
          <a:p>
            <a:r>
              <a:rPr lang="en-US" dirty="0"/>
              <a:t>Load your data</a:t>
            </a:r>
          </a:p>
        </p:txBody>
      </p:sp>
      <p:sp>
        <p:nvSpPr>
          <p:cNvPr id="3" name="Content Placeholder 2">
            <a:extLst>
              <a:ext uri="{FF2B5EF4-FFF2-40B4-BE49-F238E27FC236}">
                <a16:creationId xmlns:a16="http://schemas.microsoft.com/office/drawing/2014/main" id="{6F48CBBF-E4E6-F94C-8FB1-47CEE8D0A010}"/>
              </a:ext>
            </a:extLst>
          </p:cNvPr>
          <p:cNvSpPr>
            <a:spLocks noGrp="1"/>
          </p:cNvSpPr>
          <p:nvPr>
            <p:ph idx="1"/>
          </p:nvPr>
        </p:nvSpPr>
        <p:spPr/>
        <p:txBody>
          <a:bodyPr>
            <a:normAutofit/>
          </a:bodyPr>
          <a:lstStyle/>
          <a:p>
            <a:r>
              <a:rPr lang="en-US" dirty="0"/>
              <a:t> The first step to about anything in data science is loading in your data! </a:t>
            </a:r>
            <a:r>
              <a:rPr lang="en-US" dirty="0">
                <a:sym typeface="Wingdings" pitchFamily="2" charset="2"/>
              </a:rPr>
              <a:t></a:t>
            </a:r>
          </a:p>
          <a:p>
            <a:r>
              <a:rPr lang="en-US" dirty="0"/>
              <a:t> To practice we can load our data from </a:t>
            </a:r>
            <a:r>
              <a:rPr lang="en-US" dirty="0" err="1"/>
              <a:t>Scikit</a:t>
            </a:r>
            <a:r>
              <a:rPr lang="en-US" dirty="0"/>
              <a:t>-learn</a:t>
            </a:r>
          </a:p>
          <a:p>
            <a:r>
              <a:rPr lang="en-US" dirty="0"/>
              <a:t> To load in the data, you import the module datasets from </a:t>
            </a:r>
            <a:r>
              <a:rPr lang="en-US" dirty="0" err="1"/>
              <a:t>sklearn</a:t>
            </a:r>
            <a:endParaRPr lang="en-US" dirty="0"/>
          </a:p>
          <a:p>
            <a:r>
              <a:rPr lang="en-US" dirty="0"/>
              <a:t>The </a:t>
            </a:r>
            <a:r>
              <a:rPr lang="en-US" i="1" dirty="0" err="1"/>
              <a:t>scikit</a:t>
            </a:r>
            <a:r>
              <a:rPr lang="en-US" i="1" dirty="0"/>
              <a:t>-learn</a:t>
            </a:r>
            <a:r>
              <a:rPr lang="en-US" dirty="0"/>
              <a:t> deals with learning information from one or more datasets that are represented as 2D arrays. </a:t>
            </a:r>
          </a:p>
          <a:p>
            <a:r>
              <a:rPr lang="en-US" dirty="0"/>
              <a:t>The first axis of these arrays is the </a:t>
            </a:r>
            <a:r>
              <a:rPr lang="en-US" b="1" dirty="0"/>
              <a:t>samples</a:t>
            </a:r>
            <a:r>
              <a:rPr lang="en-US" dirty="0"/>
              <a:t> axis, while the second is the </a:t>
            </a:r>
            <a:r>
              <a:rPr lang="en-US" b="1" dirty="0"/>
              <a:t>features</a:t>
            </a:r>
            <a:r>
              <a:rPr lang="en-US" dirty="0"/>
              <a:t> axis</a:t>
            </a:r>
          </a:p>
          <a:p>
            <a:r>
              <a:rPr lang="en-US" dirty="0" err="1"/>
              <a:t>Scikit</a:t>
            </a:r>
            <a:r>
              <a:rPr lang="en-US" dirty="0"/>
              <a:t>-learn comes with a few standard datasets.</a:t>
            </a:r>
          </a:p>
          <a:p>
            <a:pPr lvl="1"/>
            <a:r>
              <a:rPr lang="en-US" dirty="0" err="1"/>
              <a:t>load_boston</a:t>
            </a:r>
            <a:r>
              <a:rPr lang="en-US" dirty="0"/>
              <a:t>() #Load and return the </a:t>
            </a:r>
            <a:r>
              <a:rPr lang="en-US" dirty="0" err="1"/>
              <a:t>boston</a:t>
            </a:r>
            <a:r>
              <a:rPr lang="en-US" dirty="0"/>
              <a:t> house-prices dataset (regression)</a:t>
            </a:r>
          </a:p>
          <a:p>
            <a:pPr lvl="1"/>
            <a:r>
              <a:rPr lang="en-US" dirty="0" err="1"/>
              <a:t>load_iris</a:t>
            </a:r>
            <a:r>
              <a:rPr lang="en-US" dirty="0"/>
              <a:t>() #Load and return the iris dataset (classification)</a:t>
            </a:r>
          </a:p>
          <a:p>
            <a:pPr lvl="1"/>
            <a:r>
              <a:rPr lang="en-US" dirty="0" err="1"/>
              <a:t>load_diabetes</a:t>
            </a:r>
            <a:r>
              <a:rPr lang="en-US" dirty="0"/>
              <a:t>() #Load and return the diabetes dataset (regression)</a:t>
            </a:r>
          </a:p>
          <a:p>
            <a:pPr lvl="1"/>
            <a:r>
              <a:rPr lang="en-US" dirty="0" err="1"/>
              <a:t>load_digits</a:t>
            </a:r>
            <a:r>
              <a:rPr lang="en-US" dirty="0"/>
              <a:t>([</a:t>
            </a:r>
            <a:r>
              <a:rPr lang="en-US" dirty="0" err="1"/>
              <a:t>n_class</a:t>
            </a:r>
            <a:r>
              <a:rPr lang="en-US" dirty="0"/>
              <a:t>]) #Load and return the digits dataset (classification)</a:t>
            </a:r>
          </a:p>
          <a:p>
            <a:pPr lvl="1"/>
            <a:r>
              <a:rPr lang="en-US" dirty="0" err="1"/>
              <a:t>load_linnerud</a:t>
            </a:r>
            <a:r>
              <a:rPr lang="en-US" dirty="0"/>
              <a:t>() #Load and return the </a:t>
            </a:r>
            <a:r>
              <a:rPr lang="en-US" dirty="0" err="1"/>
              <a:t>linnerud</a:t>
            </a:r>
            <a:r>
              <a:rPr lang="en-US" dirty="0"/>
              <a:t> dataset (multivariate regression)</a:t>
            </a:r>
          </a:p>
          <a:p>
            <a:endParaRPr lang="en-US" dirty="0"/>
          </a:p>
          <a:p>
            <a:endParaRPr lang="en-US" dirty="0"/>
          </a:p>
        </p:txBody>
      </p:sp>
      <p:sp>
        <p:nvSpPr>
          <p:cNvPr id="4" name="Date Placeholder 3">
            <a:extLst>
              <a:ext uri="{FF2B5EF4-FFF2-40B4-BE49-F238E27FC236}">
                <a16:creationId xmlns:a16="http://schemas.microsoft.com/office/drawing/2014/main" id="{DA2958C6-6461-474E-8BC9-3520C6FBAC97}"/>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CD054ADE-0548-B543-A45A-3E388CF69C2E}"/>
              </a:ext>
            </a:extLst>
          </p:cNvPr>
          <p:cNvSpPr>
            <a:spLocks noGrp="1"/>
          </p:cNvSpPr>
          <p:nvPr>
            <p:ph type="sldNum" sz="quarter" idx="12"/>
          </p:nvPr>
        </p:nvSpPr>
        <p:spPr/>
        <p:txBody>
          <a:bodyPr/>
          <a:lstStyle/>
          <a:p>
            <a:fld id="{D8C2E80E-A818-EA4B-839C-9030708D7285}" type="slidenum">
              <a:rPr lang="en-US" smtClean="0"/>
              <a:t>32</a:t>
            </a:fld>
            <a:endParaRPr lang="en-US" dirty="0"/>
          </a:p>
        </p:txBody>
      </p:sp>
    </p:spTree>
    <p:extLst>
      <p:ext uri="{BB962C8B-B14F-4D97-AF65-F5344CB8AC3E}">
        <p14:creationId xmlns:p14="http://schemas.microsoft.com/office/powerpoint/2010/main" val="1008785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165D-DA71-DF44-8537-E66A2AAA964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07C65E84-9A35-6847-AC82-1C8B1FC125A0}"/>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478B04C4-77BB-CB47-85CE-8BE1719DF7BF}"/>
              </a:ext>
            </a:extLst>
          </p:cNvPr>
          <p:cNvSpPr>
            <a:spLocks noGrp="1"/>
          </p:cNvSpPr>
          <p:nvPr>
            <p:ph type="sldNum" sz="quarter" idx="12"/>
          </p:nvPr>
        </p:nvSpPr>
        <p:spPr/>
        <p:txBody>
          <a:bodyPr/>
          <a:lstStyle/>
          <a:p>
            <a:fld id="{D8C2E80E-A818-EA4B-839C-9030708D7285}" type="slidenum">
              <a:rPr lang="en-US" smtClean="0"/>
              <a:t>33</a:t>
            </a:fld>
            <a:endParaRPr lang="en-US" dirty="0"/>
          </a:p>
        </p:txBody>
      </p:sp>
      <p:pic>
        <p:nvPicPr>
          <p:cNvPr id="6" name="Picture 5">
            <a:extLst>
              <a:ext uri="{FF2B5EF4-FFF2-40B4-BE49-F238E27FC236}">
                <a16:creationId xmlns:a16="http://schemas.microsoft.com/office/drawing/2014/main" id="{0E43A8C9-E483-4D4C-A77F-7A219C35875C}"/>
              </a:ext>
            </a:extLst>
          </p:cNvPr>
          <p:cNvPicPr>
            <a:picLocks noChangeAspect="1"/>
          </p:cNvPicPr>
          <p:nvPr/>
        </p:nvPicPr>
        <p:blipFill rotWithShape="1">
          <a:blip r:embed="rId2"/>
          <a:srcRect l="5469" t="4375" r="47864" b="10000"/>
          <a:stretch/>
        </p:blipFill>
        <p:spPr>
          <a:xfrm>
            <a:off x="427855" y="300038"/>
            <a:ext cx="5580038" cy="6398983"/>
          </a:xfrm>
          <a:prstGeom prst="rect">
            <a:avLst/>
          </a:prstGeom>
        </p:spPr>
      </p:pic>
      <p:cxnSp>
        <p:nvCxnSpPr>
          <p:cNvPr id="10" name="Curved Connector 9">
            <a:extLst>
              <a:ext uri="{FF2B5EF4-FFF2-40B4-BE49-F238E27FC236}">
                <a16:creationId xmlns:a16="http://schemas.microsoft.com/office/drawing/2014/main" id="{70B63057-A960-7D43-87D3-A79BD6376C96}"/>
              </a:ext>
            </a:extLst>
          </p:cNvPr>
          <p:cNvCxnSpPr>
            <a:cxnSpLocks/>
          </p:cNvCxnSpPr>
          <p:nvPr/>
        </p:nvCxnSpPr>
        <p:spPr>
          <a:xfrm>
            <a:off x="1988820" y="3257550"/>
            <a:ext cx="3154680" cy="1668780"/>
          </a:xfrm>
          <a:prstGeom prst="curvedConnector3">
            <a:avLst>
              <a:gd name="adj1" fmla="val 106884"/>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BE7F9C5F-10D8-124E-88F9-9563A683BEBD}"/>
              </a:ext>
            </a:extLst>
          </p:cNvPr>
          <p:cNvCxnSpPr>
            <a:cxnSpLocks/>
          </p:cNvCxnSpPr>
          <p:nvPr/>
        </p:nvCxnSpPr>
        <p:spPr>
          <a:xfrm rot="5400000">
            <a:off x="937260" y="4720590"/>
            <a:ext cx="2103120" cy="12700"/>
          </a:xfrm>
          <a:prstGeom prst="curvedConnector3">
            <a:avLst>
              <a:gd name="adj1" fmla="val 2608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9746C708-EF97-CC41-AEA4-2CD81113DDF5}"/>
              </a:ext>
            </a:extLst>
          </p:cNvPr>
          <p:cNvCxnSpPr>
            <a:cxnSpLocks/>
          </p:cNvCxnSpPr>
          <p:nvPr/>
        </p:nvCxnSpPr>
        <p:spPr>
          <a:xfrm rot="5400000">
            <a:off x="762199" y="3253939"/>
            <a:ext cx="2000250" cy="1344533"/>
          </a:xfrm>
          <a:prstGeom prst="curvedConnector3">
            <a:avLst>
              <a:gd name="adj1" fmla="val 96857"/>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F36B5A52-67BD-2349-BF30-B9D9A8F87B41}"/>
              </a:ext>
            </a:extLst>
          </p:cNvPr>
          <p:cNvPicPr>
            <a:picLocks noChangeAspect="1"/>
          </p:cNvPicPr>
          <p:nvPr/>
        </p:nvPicPr>
        <p:blipFill>
          <a:blip r:embed="rId3"/>
          <a:stretch>
            <a:fillRect/>
          </a:stretch>
        </p:blipFill>
        <p:spPr>
          <a:xfrm>
            <a:off x="6121423" y="193675"/>
            <a:ext cx="4864100" cy="2755900"/>
          </a:xfrm>
          <a:prstGeom prst="rect">
            <a:avLst/>
          </a:prstGeom>
        </p:spPr>
      </p:pic>
      <p:sp>
        <p:nvSpPr>
          <p:cNvPr id="30" name="TextBox 29">
            <a:extLst>
              <a:ext uri="{FF2B5EF4-FFF2-40B4-BE49-F238E27FC236}">
                <a16:creationId xmlns:a16="http://schemas.microsoft.com/office/drawing/2014/main" id="{746E0195-D244-3A47-B02C-E6A56C047557}"/>
              </a:ext>
            </a:extLst>
          </p:cNvPr>
          <p:cNvSpPr txBox="1"/>
          <p:nvPr/>
        </p:nvSpPr>
        <p:spPr>
          <a:xfrm>
            <a:off x="8286750" y="3257550"/>
            <a:ext cx="1223010" cy="369332"/>
          </a:xfrm>
          <a:prstGeom prst="rect">
            <a:avLst/>
          </a:prstGeom>
          <a:noFill/>
        </p:spPr>
        <p:txBody>
          <a:bodyPr wrap="square" rtlCol="0">
            <a:spAutoFit/>
          </a:bodyPr>
          <a:lstStyle/>
          <a:p>
            <a:r>
              <a:rPr lang="en-US" dirty="0"/>
              <a:t>IRIS. </a:t>
            </a:r>
            <a:r>
              <a:rPr lang="ar-SA" dirty="0"/>
              <a:t>سوسن</a:t>
            </a:r>
            <a:endParaRPr lang="en-US" dirty="0"/>
          </a:p>
        </p:txBody>
      </p:sp>
      <p:pic>
        <p:nvPicPr>
          <p:cNvPr id="32" name="Picture 31">
            <a:extLst>
              <a:ext uri="{FF2B5EF4-FFF2-40B4-BE49-F238E27FC236}">
                <a16:creationId xmlns:a16="http://schemas.microsoft.com/office/drawing/2014/main" id="{6F26DE25-32A3-A24B-8FC4-308EB7B05FE3}"/>
              </a:ext>
            </a:extLst>
          </p:cNvPr>
          <p:cNvPicPr>
            <a:picLocks noChangeAspect="1"/>
          </p:cNvPicPr>
          <p:nvPr/>
        </p:nvPicPr>
        <p:blipFill>
          <a:blip r:embed="rId4"/>
          <a:stretch>
            <a:fillRect/>
          </a:stretch>
        </p:blipFill>
        <p:spPr>
          <a:xfrm>
            <a:off x="7562508" y="3626882"/>
            <a:ext cx="2354580" cy="2354580"/>
          </a:xfrm>
          <a:prstGeom prst="rect">
            <a:avLst/>
          </a:prstGeom>
        </p:spPr>
      </p:pic>
    </p:spTree>
    <p:extLst>
      <p:ext uri="{BB962C8B-B14F-4D97-AF65-F5344CB8AC3E}">
        <p14:creationId xmlns:p14="http://schemas.microsoft.com/office/powerpoint/2010/main" val="2414972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86EF-C8D4-7F4A-B58F-B576594B7834}"/>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549DCF4-6953-D047-A850-A1DFDAE7978B}"/>
              </a:ext>
            </a:extLst>
          </p:cNvPr>
          <p:cNvSpPr>
            <a:spLocks noGrp="1"/>
          </p:cNvSpPr>
          <p:nvPr>
            <p:ph idx="1"/>
          </p:nvPr>
        </p:nvSpPr>
        <p:spPr>
          <a:xfrm>
            <a:off x="314325" y="1743075"/>
            <a:ext cx="5263515" cy="4429125"/>
          </a:xfrm>
        </p:spPr>
        <p:txBody>
          <a:bodyPr/>
          <a:lstStyle/>
          <a:p>
            <a:r>
              <a:rPr lang="en-US" dirty="0"/>
              <a:t>A dataset object contains the following fields (n is the number of samples, m the number of features):</a:t>
            </a:r>
          </a:p>
          <a:p>
            <a:pPr lvl="1"/>
            <a:r>
              <a:rPr lang="en-US" dirty="0"/>
              <a:t>data: a 2D-array, with dimensions (n, m)</a:t>
            </a:r>
          </a:p>
          <a:p>
            <a:pPr lvl="1"/>
            <a:r>
              <a:rPr lang="en-US" dirty="0" err="1"/>
              <a:t>feature_names</a:t>
            </a:r>
            <a:r>
              <a:rPr lang="en-US" dirty="0"/>
              <a:t>: a list containing the names of the features. Note: the size is m.</a:t>
            </a:r>
          </a:p>
          <a:p>
            <a:pPr lvl="1"/>
            <a:r>
              <a:rPr lang="en-US" dirty="0"/>
              <a:t>target: an array containing the numbers associated to the classes of samples (for supervised learning). The size is n.</a:t>
            </a:r>
          </a:p>
          <a:p>
            <a:pPr lvl="1"/>
            <a:r>
              <a:rPr lang="en-US" dirty="0" err="1"/>
              <a:t>target_names</a:t>
            </a:r>
            <a:r>
              <a:rPr lang="en-US" dirty="0"/>
              <a:t>: an array containing the names of the classes (for supervised learning)</a:t>
            </a:r>
          </a:p>
          <a:p>
            <a:endParaRPr lang="en-US" dirty="0"/>
          </a:p>
        </p:txBody>
      </p:sp>
      <p:sp>
        <p:nvSpPr>
          <p:cNvPr id="4" name="Date Placeholder 3">
            <a:extLst>
              <a:ext uri="{FF2B5EF4-FFF2-40B4-BE49-F238E27FC236}">
                <a16:creationId xmlns:a16="http://schemas.microsoft.com/office/drawing/2014/main" id="{B8D0A5AE-113A-FE4A-9BFB-5867ABC20B82}"/>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EB3320F-99D0-D74E-80B4-5A2A7622D203}"/>
              </a:ext>
            </a:extLst>
          </p:cNvPr>
          <p:cNvSpPr>
            <a:spLocks noGrp="1"/>
          </p:cNvSpPr>
          <p:nvPr>
            <p:ph type="sldNum" sz="quarter" idx="12"/>
          </p:nvPr>
        </p:nvSpPr>
        <p:spPr/>
        <p:txBody>
          <a:bodyPr/>
          <a:lstStyle/>
          <a:p>
            <a:fld id="{D8C2E80E-A818-EA4B-839C-9030708D7285}" type="slidenum">
              <a:rPr lang="en-US" smtClean="0"/>
              <a:t>34</a:t>
            </a:fld>
            <a:endParaRPr lang="en-US" dirty="0"/>
          </a:p>
        </p:txBody>
      </p:sp>
      <p:sp>
        <p:nvSpPr>
          <p:cNvPr id="6" name="TextBox 5">
            <a:extLst>
              <a:ext uri="{FF2B5EF4-FFF2-40B4-BE49-F238E27FC236}">
                <a16:creationId xmlns:a16="http://schemas.microsoft.com/office/drawing/2014/main" id="{08650BF0-50AE-1D49-9293-F69B36054316}"/>
              </a:ext>
            </a:extLst>
          </p:cNvPr>
          <p:cNvSpPr txBox="1"/>
          <p:nvPr/>
        </p:nvSpPr>
        <p:spPr>
          <a:xfrm>
            <a:off x="6823710" y="1474470"/>
            <a:ext cx="4686300" cy="4524315"/>
          </a:xfrm>
          <a:prstGeom prst="rect">
            <a:avLst/>
          </a:prstGeom>
          <a:noFill/>
        </p:spPr>
        <p:txBody>
          <a:bodyPr wrap="square" rtlCol="0">
            <a:spAutoFit/>
          </a:bodyPr>
          <a:lstStyle/>
          <a:p>
            <a:r>
              <a:rPr lang="en-US" dirty="0"/>
              <a:t>&gt;&gt;&gt; </a:t>
            </a:r>
            <a:r>
              <a:rPr lang="en-US" dirty="0" err="1"/>
              <a:t>iris.data</a:t>
            </a:r>
            <a:endParaRPr lang="en-US" dirty="0"/>
          </a:p>
          <a:p>
            <a:r>
              <a:rPr lang="en-US" dirty="0">
                <a:solidFill>
                  <a:schemeClr val="accent1"/>
                </a:solidFill>
              </a:rPr>
              <a:t>array([[ 5.1, 3.5, 1.4, 0.2],</a:t>
            </a:r>
          </a:p>
          <a:p>
            <a:r>
              <a:rPr lang="en-US" dirty="0">
                <a:solidFill>
                  <a:schemeClr val="accent1"/>
                </a:solidFill>
              </a:rPr>
              <a:t>[ 4.9, 3. , 1.4, 0.2],</a:t>
            </a:r>
          </a:p>
          <a:p>
            <a:r>
              <a:rPr lang="en-US" dirty="0">
                <a:solidFill>
                  <a:schemeClr val="accent1"/>
                </a:solidFill>
              </a:rPr>
              <a:t>[ 4.7, 3.2, 1.3, 0.2],</a:t>
            </a:r>
          </a:p>
          <a:p>
            <a:r>
              <a:rPr lang="en-US" dirty="0">
                <a:solidFill>
                  <a:schemeClr val="accent1"/>
                </a:solidFill>
              </a:rPr>
              <a:t>…</a:t>
            </a:r>
          </a:p>
          <a:p>
            <a:r>
              <a:rPr lang="en-US" dirty="0"/>
              <a:t>&gt;&gt;&gt; </a:t>
            </a:r>
            <a:r>
              <a:rPr lang="en-US" dirty="0" err="1"/>
              <a:t>iris.feature_names</a:t>
            </a:r>
            <a:endParaRPr lang="en-US" dirty="0"/>
          </a:p>
          <a:p>
            <a:r>
              <a:rPr lang="en-US" dirty="0">
                <a:solidFill>
                  <a:schemeClr val="accent1"/>
                </a:solidFill>
              </a:rPr>
              <a:t>['sepal length (cm)',</a:t>
            </a:r>
          </a:p>
          <a:p>
            <a:r>
              <a:rPr lang="en-US" dirty="0">
                <a:solidFill>
                  <a:schemeClr val="accent1"/>
                </a:solidFill>
              </a:rPr>
              <a:t>'sepal width (cm)',</a:t>
            </a:r>
          </a:p>
          <a:p>
            <a:r>
              <a:rPr lang="en-US" dirty="0">
                <a:solidFill>
                  <a:schemeClr val="accent1"/>
                </a:solidFill>
              </a:rPr>
              <a:t>'petal length (cm)',</a:t>
            </a:r>
          </a:p>
          <a:p>
            <a:r>
              <a:rPr lang="en-US" dirty="0">
                <a:solidFill>
                  <a:schemeClr val="accent1"/>
                </a:solidFill>
              </a:rPr>
              <a:t>'petal width (cm)']</a:t>
            </a:r>
          </a:p>
          <a:p>
            <a:r>
              <a:rPr lang="en-US" dirty="0"/>
              <a:t>&gt;&gt;&gt; </a:t>
            </a:r>
            <a:r>
              <a:rPr lang="en-US" dirty="0" err="1"/>
              <a:t>iris.target</a:t>
            </a:r>
            <a:endParaRPr lang="en-US" dirty="0"/>
          </a:p>
          <a:p>
            <a:r>
              <a:rPr lang="en-US" dirty="0">
                <a:solidFill>
                  <a:schemeClr val="accent1"/>
                </a:solidFill>
              </a:rPr>
              <a:t>array([0, 0, 0, 0, 0, 0, 0, 0, ...</a:t>
            </a:r>
          </a:p>
          <a:p>
            <a:r>
              <a:rPr lang="en-US" dirty="0"/>
              <a:t>&gt;&gt;&gt; </a:t>
            </a:r>
            <a:r>
              <a:rPr lang="en-US" dirty="0" err="1"/>
              <a:t>iris.target_names</a:t>
            </a:r>
            <a:endParaRPr lang="en-US" dirty="0"/>
          </a:p>
          <a:p>
            <a:r>
              <a:rPr lang="en-US" dirty="0">
                <a:solidFill>
                  <a:schemeClr val="accent1"/>
                </a:solidFill>
              </a:rPr>
              <a:t>array(['</a:t>
            </a:r>
            <a:r>
              <a:rPr lang="en-US" dirty="0" err="1">
                <a:solidFill>
                  <a:schemeClr val="accent1"/>
                </a:solidFill>
              </a:rPr>
              <a:t>setosa</a:t>
            </a:r>
            <a:r>
              <a:rPr lang="en-US" dirty="0">
                <a:solidFill>
                  <a:schemeClr val="accent1"/>
                </a:solidFill>
              </a:rPr>
              <a:t>', 'versicolor', 'virginica'],</a:t>
            </a:r>
          </a:p>
          <a:p>
            <a:r>
              <a:rPr lang="en-US" dirty="0" err="1">
                <a:solidFill>
                  <a:schemeClr val="accent1"/>
                </a:solidFill>
              </a:rPr>
              <a:t>dtype</a:t>
            </a:r>
            <a:r>
              <a:rPr lang="en-US" dirty="0">
                <a:solidFill>
                  <a:schemeClr val="accent1"/>
                </a:solidFill>
              </a:rPr>
              <a:t>='|S10')</a:t>
            </a:r>
          </a:p>
          <a:p>
            <a:endParaRPr lang="en-US" dirty="0"/>
          </a:p>
        </p:txBody>
      </p:sp>
    </p:spTree>
    <p:extLst>
      <p:ext uri="{BB962C8B-B14F-4D97-AF65-F5344CB8AC3E}">
        <p14:creationId xmlns:p14="http://schemas.microsoft.com/office/powerpoint/2010/main" val="3567242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C524-4FCA-2148-9084-37453E2CB6EE}"/>
              </a:ext>
            </a:extLst>
          </p:cNvPr>
          <p:cNvSpPr>
            <a:spLocks noGrp="1"/>
          </p:cNvSpPr>
          <p:nvPr>
            <p:ph type="title"/>
          </p:nvPr>
        </p:nvSpPr>
        <p:spPr/>
        <p:txBody>
          <a:bodyPr/>
          <a:lstStyle/>
          <a:p>
            <a:r>
              <a:rPr lang="en-US" dirty="0"/>
              <a:t>Train the model</a:t>
            </a:r>
          </a:p>
        </p:txBody>
      </p:sp>
      <p:sp>
        <p:nvSpPr>
          <p:cNvPr id="3" name="Content Placeholder 2">
            <a:extLst>
              <a:ext uri="{FF2B5EF4-FFF2-40B4-BE49-F238E27FC236}">
                <a16:creationId xmlns:a16="http://schemas.microsoft.com/office/drawing/2014/main" id="{7EDD2DB0-C6A9-E34B-ABD1-C9CC0ECBBA62}"/>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4F50FCD-1B2F-564D-B6EB-EBBE8D9F5C7C}"/>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78CAB45-2995-544E-ABCD-4B1BD1DB00B8}"/>
              </a:ext>
            </a:extLst>
          </p:cNvPr>
          <p:cNvSpPr>
            <a:spLocks noGrp="1"/>
          </p:cNvSpPr>
          <p:nvPr>
            <p:ph type="sldNum" sz="quarter" idx="12"/>
          </p:nvPr>
        </p:nvSpPr>
        <p:spPr/>
        <p:txBody>
          <a:bodyPr/>
          <a:lstStyle/>
          <a:p>
            <a:fld id="{D8C2E80E-A818-EA4B-839C-9030708D7285}" type="slidenum">
              <a:rPr lang="en-US" smtClean="0"/>
              <a:t>35</a:t>
            </a:fld>
            <a:endParaRPr lang="en-US" dirty="0"/>
          </a:p>
        </p:txBody>
      </p:sp>
      <p:pic>
        <p:nvPicPr>
          <p:cNvPr id="6" name="Picture 5">
            <a:extLst>
              <a:ext uri="{FF2B5EF4-FFF2-40B4-BE49-F238E27FC236}">
                <a16:creationId xmlns:a16="http://schemas.microsoft.com/office/drawing/2014/main" id="{09C8C27F-04F1-9241-8411-FE0CF917D86A}"/>
              </a:ext>
            </a:extLst>
          </p:cNvPr>
          <p:cNvPicPr>
            <a:picLocks noChangeAspect="1"/>
          </p:cNvPicPr>
          <p:nvPr/>
        </p:nvPicPr>
        <p:blipFill>
          <a:blip r:embed="rId2"/>
          <a:stretch>
            <a:fillRect/>
          </a:stretch>
        </p:blipFill>
        <p:spPr>
          <a:xfrm>
            <a:off x="314325" y="1743074"/>
            <a:ext cx="8834438" cy="4429125"/>
          </a:xfrm>
          <a:prstGeom prst="rect">
            <a:avLst/>
          </a:prstGeom>
        </p:spPr>
      </p:pic>
    </p:spTree>
    <p:extLst>
      <p:ext uri="{BB962C8B-B14F-4D97-AF65-F5344CB8AC3E}">
        <p14:creationId xmlns:p14="http://schemas.microsoft.com/office/powerpoint/2010/main" val="2258995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1294-AAAC-0046-AFC6-2DBC4EAFE7A1}"/>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9E9C9598-FCDA-4743-A52E-FC87906E9D88}"/>
              </a:ext>
            </a:extLst>
          </p:cNvPr>
          <p:cNvSpPr>
            <a:spLocks noGrp="1"/>
          </p:cNvSpPr>
          <p:nvPr>
            <p:ph idx="1"/>
          </p:nvPr>
        </p:nvSpPr>
        <p:spPr/>
        <p:txBody>
          <a:bodyPr/>
          <a:lstStyle/>
          <a:p>
            <a:r>
              <a:rPr lang="en-US" dirty="0"/>
              <a:t>We usually split our data into two subsets: </a:t>
            </a:r>
            <a:r>
              <a:rPr lang="en-US" dirty="0">
                <a:solidFill>
                  <a:schemeClr val="accent1"/>
                </a:solidFill>
              </a:rPr>
              <a:t>training</a:t>
            </a:r>
            <a:r>
              <a:rPr lang="en-US" dirty="0"/>
              <a:t> data and </a:t>
            </a:r>
            <a:r>
              <a:rPr lang="en-US" dirty="0">
                <a:solidFill>
                  <a:schemeClr val="accent1"/>
                </a:solidFill>
              </a:rPr>
              <a:t>testing </a:t>
            </a:r>
            <a:r>
              <a:rPr lang="en-US" dirty="0"/>
              <a:t>data (and sometimes to three: train, validate and test), and fit our model on the train data, in order to make predictions on the test data.</a:t>
            </a:r>
          </a:p>
          <a:p>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4C1AE7B0-DD71-6B4B-BF72-A7E03B65FA48}"/>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E8F9C534-4E2B-7643-A9EF-08E9D64FF169}"/>
              </a:ext>
            </a:extLst>
          </p:cNvPr>
          <p:cNvSpPr>
            <a:spLocks noGrp="1"/>
          </p:cNvSpPr>
          <p:nvPr>
            <p:ph type="sldNum" sz="quarter" idx="12"/>
          </p:nvPr>
        </p:nvSpPr>
        <p:spPr/>
        <p:txBody>
          <a:bodyPr/>
          <a:lstStyle/>
          <a:p>
            <a:fld id="{D8C2E80E-A818-EA4B-839C-9030708D7285}" type="slidenum">
              <a:rPr lang="en-US" smtClean="0"/>
              <a:t>36</a:t>
            </a:fld>
            <a:endParaRPr lang="en-US" dirty="0"/>
          </a:p>
        </p:txBody>
      </p:sp>
      <p:pic>
        <p:nvPicPr>
          <p:cNvPr id="6" name="Picture 5">
            <a:extLst>
              <a:ext uri="{FF2B5EF4-FFF2-40B4-BE49-F238E27FC236}">
                <a16:creationId xmlns:a16="http://schemas.microsoft.com/office/drawing/2014/main" id="{33CC7C2A-B018-CA46-9259-3C8805C32F1E}"/>
              </a:ext>
            </a:extLst>
          </p:cNvPr>
          <p:cNvPicPr>
            <a:picLocks noChangeAspect="1"/>
          </p:cNvPicPr>
          <p:nvPr/>
        </p:nvPicPr>
        <p:blipFill>
          <a:blip r:embed="rId2"/>
          <a:stretch>
            <a:fillRect/>
          </a:stretch>
        </p:blipFill>
        <p:spPr>
          <a:xfrm>
            <a:off x="1181100" y="2846754"/>
            <a:ext cx="8420100" cy="1727200"/>
          </a:xfrm>
          <a:prstGeom prst="rect">
            <a:avLst/>
          </a:prstGeom>
        </p:spPr>
      </p:pic>
      <p:pic>
        <p:nvPicPr>
          <p:cNvPr id="8" name="Picture 7">
            <a:extLst>
              <a:ext uri="{FF2B5EF4-FFF2-40B4-BE49-F238E27FC236}">
                <a16:creationId xmlns:a16="http://schemas.microsoft.com/office/drawing/2014/main" id="{F00F291F-EE88-994F-A546-6F048A9433AA}"/>
              </a:ext>
            </a:extLst>
          </p:cNvPr>
          <p:cNvPicPr>
            <a:picLocks noChangeAspect="1"/>
          </p:cNvPicPr>
          <p:nvPr/>
        </p:nvPicPr>
        <p:blipFill>
          <a:blip r:embed="rId3"/>
          <a:stretch>
            <a:fillRect/>
          </a:stretch>
        </p:blipFill>
        <p:spPr>
          <a:xfrm>
            <a:off x="2630953" y="4891385"/>
            <a:ext cx="5333471" cy="1746524"/>
          </a:xfrm>
          <a:prstGeom prst="rect">
            <a:avLst/>
          </a:prstGeom>
        </p:spPr>
      </p:pic>
    </p:spTree>
    <p:extLst>
      <p:ext uri="{BB962C8B-B14F-4D97-AF65-F5344CB8AC3E}">
        <p14:creationId xmlns:p14="http://schemas.microsoft.com/office/powerpoint/2010/main" val="3270777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7703-2CE7-4241-BB96-0C2BD58A3FE1}"/>
              </a:ext>
            </a:extLst>
          </p:cNvPr>
          <p:cNvSpPr>
            <a:spLocks noGrp="1"/>
          </p:cNvSpPr>
          <p:nvPr>
            <p:ph type="title"/>
          </p:nvPr>
        </p:nvSpPr>
        <p:spPr/>
        <p:txBody>
          <a:bodyPr/>
          <a:lstStyle/>
          <a:p>
            <a:r>
              <a:rPr lang="en-US" dirty="0"/>
              <a:t>Cross Validation</a:t>
            </a:r>
          </a:p>
        </p:txBody>
      </p:sp>
      <p:pic>
        <p:nvPicPr>
          <p:cNvPr id="6" name="Content Placeholder 5">
            <a:extLst>
              <a:ext uri="{FF2B5EF4-FFF2-40B4-BE49-F238E27FC236}">
                <a16:creationId xmlns:a16="http://schemas.microsoft.com/office/drawing/2014/main" id="{5A74D0C6-575F-D540-85BD-E98297666D3D}"/>
              </a:ext>
            </a:extLst>
          </p:cNvPr>
          <p:cNvPicPr>
            <a:picLocks noGrp="1" noChangeAspect="1"/>
          </p:cNvPicPr>
          <p:nvPr>
            <p:ph idx="1"/>
          </p:nvPr>
        </p:nvPicPr>
        <p:blipFill>
          <a:blip r:embed="rId2"/>
          <a:stretch>
            <a:fillRect/>
          </a:stretch>
        </p:blipFill>
        <p:spPr>
          <a:xfrm>
            <a:off x="358046" y="2594012"/>
            <a:ext cx="7606378" cy="4043897"/>
          </a:xfrm>
          <a:prstGeom prst="rect">
            <a:avLst/>
          </a:prstGeom>
        </p:spPr>
      </p:pic>
      <p:sp>
        <p:nvSpPr>
          <p:cNvPr id="4" name="Date Placeholder 3">
            <a:extLst>
              <a:ext uri="{FF2B5EF4-FFF2-40B4-BE49-F238E27FC236}">
                <a16:creationId xmlns:a16="http://schemas.microsoft.com/office/drawing/2014/main" id="{9CA401C7-5E67-2144-B662-CF186478C017}"/>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2A56E0D9-6006-D34B-9810-0E7779A4A613}"/>
              </a:ext>
            </a:extLst>
          </p:cNvPr>
          <p:cNvSpPr>
            <a:spLocks noGrp="1"/>
          </p:cNvSpPr>
          <p:nvPr>
            <p:ph type="sldNum" sz="quarter" idx="12"/>
          </p:nvPr>
        </p:nvSpPr>
        <p:spPr/>
        <p:txBody>
          <a:bodyPr/>
          <a:lstStyle/>
          <a:p>
            <a:fld id="{D8C2E80E-A818-EA4B-839C-9030708D7285}" type="slidenum">
              <a:rPr lang="en-US" smtClean="0"/>
              <a:t>37</a:t>
            </a:fld>
            <a:endParaRPr lang="en-US" dirty="0"/>
          </a:p>
        </p:txBody>
      </p:sp>
      <p:sp>
        <p:nvSpPr>
          <p:cNvPr id="7" name="Rectangle 6">
            <a:extLst>
              <a:ext uri="{FF2B5EF4-FFF2-40B4-BE49-F238E27FC236}">
                <a16:creationId xmlns:a16="http://schemas.microsoft.com/office/drawing/2014/main" id="{AB7D0B7C-E9E5-F84B-8D2B-665F62AF895F}"/>
              </a:ext>
            </a:extLst>
          </p:cNvPr>
          <p:cNvSpPr/>
          <p:nvPr/>
        </p:nvSpPr>
        <p:spPr>
          <a:xfrm>
            <a:off x="358046" y="1719018"/>
            <a:ext cx="11494008" cy="923330"/>
          </a:xfrm>
          <a:prstGeom prst="rect">
            <a:avLst/>
          </a:prstGeom>
        </p:spPr>
        <p:txBody>
          <a:bodyPr wrap="square">
            <a:spAutoFit/>
          </a:bodyPr>
          <a:lstStyle/>
          <a:p>
            <a:r>
              <a:rPr lang="en-US" dirty="0">
                <a:solidFill>
                  <a:schemeClr val="accent1"/>
                </a:solidFill>
              </a:rPr>
              <a:t>Cross-validation</a:t>
            </a:r>
            <a:r>
              <a:rPr lang="en-US" dirty="0"/>
              <a:t> is one of several approaches to estimating how well the model you've just learned from some training data is going to perform on future as-yet-unseen data. </a:t>
            </a:r>
          </a:p>
          <a:p>
            <a:r>
              <a:rPr lang="en-US" dirty="0"/>
              <a:t>We’ll talk about k-fold cross-validation,</a:t>
            </a:r>
          </a:p>
        </p:txBody>
      </p:sp>
      <p:pic>
        <p:nvPicPr>
          <p:cNvPr id="9" name="Picture 8">
            <a:extLst>
              <a:ext uri="{FF2B5EF4-FFF2-40B4-BE49-F238E27FC236}">
                <a16:creationId xmlns:a16="http://schemas.microsoft.com/office/drawing/2014/main" id="{AAC7154A-56E3-4142-A17C-14C333E0AE41}"/>
              </a:ext>
            </a:extLst>
          </p:cNvPr>
          <p:cNvPicPr>
            <a:picLocks noChangeAspect="1"/>
          </p:cNvPicPr>
          <p:nvPr/>
        </p:nvPicPr>
        <p:blipFill>
          <a:blip r:embed="rId3"/>
          <a:stretch>
            <a:fillRect/>
          </a:stretch>
        </p:blipFill>
        <p:spPr>
          <a:xfrm>
            <a:off x="6932559" y="102388"/>
            <a:ext cx="5353076" cy="1616629"/>
          </a:xfrm>
          <a:prstGeom prst="rect">
            <a:avLst/>
          </a:prstGeom>
        </p:spPr>
      </p:pic>
    </p:spTree>
    <p:extLst>
      <p:ext uri="{BB962C8B-B14F-4D97-AF65-F5344CB8AC3E}">
        <p14:creationId xmlns:p14="http://schemas.microsoft.com/office/powerpoint/2010/main" val="1750648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661E-91B2-9C4F-9B10-9D9A92BBBF9F}"/>
              </a:ext>
            </a:extLst>
          </p:cNvPr>
          <p:cNvSpPr>
            <a:spLocks noGrp="1"/>
          </p:cNvSpPr>
          <p:nvPr>
            <p:ph type="title"/>
          </p:nvPr>
        </p:nvSpPr>
        <p:spPr/>
        <p:txBody>
          <a:bodyPr/>
          <a:lstStyle/>
          <a:p>
            <a:r>
              <a:rPr lang="en-US" dirty="0"/>
              <a:t>Evaluation</a:t>
            </a:r>
          </a:p>
        </p:txBody>
      </p:sp>
      <p:pic>
        <p:nvPicPr>
          <p:cNvPr id="6" name="Content Placeholder 5">
            <a:extLst>
              <a:ext uri="{FF2B5EF4-FFF2-40B4-BE49-F238E27FC236}">
                <a16:creationId xmlns:a16="http://schemas.microsoft.com/office/drawing/2014/main" id="{23D3B3E3-BA62-0946-851E-166E43CC692D}"/>
              </a:ext>
            </a:extLst>
          </p:cNvPr>
          <p:cNvPicPr>
            <a:picLocks noGrp="1" noChangeAspect="1"/>
          </p:cNvPicPr>
          <p:nvPr>
            <p:ph idx="1"/>
          </p:nvPr>
        </p:nvPicPr>
        <p:blipFill>
          <a:blip r:embed="rId2"/>
          <a:stretch>
            <a:fillRect/>
          </a:stretch>
        </p:blipFill>
        <p:spPr>
          <a:xfrm>
            <a:off x="484142" y="1743075"/>
            <a:ext cx="11047503" cy="4429125"/>
          </a:xfrm>
          <a:prstGeom prst="rect">
            <a:avLst/>
          </a:prstGeom>
        </p:spPr>
      </p:pic>
      <p:sp>
        <p:nvSpPr>
          <p:cNvPr id="4" name="Date Placeholder 3">
            <a:extLst>
              <a:ext uri="{FF2B5EF4-FFF2-40B4-BE49-F238E27FC236}">
                <a16:creationId xmlns:a16="http://schemas.microsoft.com/office/drawing/2014/main" id="{A8BE286B-A5E3-5841-A997-05D1829049DA}"/>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B044F665-4969-EA47-AAEC-F444C84CA6E1}"/>
              </a:ext>
            </a:extLst>
          </p:cNvPr>
          <p:cNvSpPr>
            <a:spLocks noGrp="1"/>
          </p:cNvSpPr>
          <p:nvPr>
            <p:ph type="sldNum" sz="quarter" idx="12"/>
          </p:nvPr>
        </p:nvSpPr>
        <p:spPr/>
        <p:txBody>
          <a:bodyPr/>
          <a:lstStyle/>
          <a:p>
            <a:fld id="{D8C2E80E-A818-EA4B-839C-9030708D7285}" type="slidenum">
              <a:rPr lang="en-US" smtClean="0"/>
              <a:t>38</a:t>
            </a:fld>
            <a:endParaRPr lang="en-US" dirty="0"/>
          </a:p>
        </p:txBody>
      </p:sp>
    </p:spTree>
    <p:extLst>
      <p:ext uri="{BB962C8B-B14F-4D97-AF65-F5344CB8AC3E}">
        <p14:creationId xmlns:p14="http://schemas.microsoft.com/office/powerpoint/2010/main" val="2087290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7FD6-E2A7-9047-BBA8-7FF334C161B5}"/>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3BD5B56D-C165-FC49-B02D-AD03AE1A8012}"/>
              </a:ext>
            </a:extLst>
          </p:cNvPr>
          <p:cNvSpPr>
            <a:spLocks noGrp="1"/>
          </p:cNvSpPr>
          <p:nvPr>
            <p:ph idx="1"/>
          </p:nvPr>
        </p:nvSpPr>
        <p:spPr/>
        <p:txBody>
          <a:bodyPr/>
          <a:lstStyle/>
          <a:p>
            <a:r>
              <a:rPr lang="en-US" dirty="0"/>
              <a:t>A decision tree is a tree where each node represents a feature(attribute), each link(branch) represents a decision(rule) and each leaf represents an outcome(categorical or continues value).</a:t>
            </a:r>
          </a:p>
        </p:txBody>
      </p:sp>
      <p:sp>
        <p:nvSpPr>
          <p:cNvPr id="4" name="Date Placeholder 3">
            <a:extLst>
              <a:ext uri="{FF2B5EF4-FFF2-40B4-BE49-F238E27FC236}">
                <a16:creationId xmlns:a16="http://schemas.microsoft.com/office/drawing/2014/main" id="{D264CFCE-541A-EB48-9F81-67C5B99C716E}"/>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275C94D4-FA67-DF44-A7A8-7E815E2570FF}"/>
              </a:ext>
            </a:extLst>
          </p:cNvPr>
          <p:cNvSpPr>
            <a:spLocks noGrp="1"/>
          </p:cNvSpPr>
          <p:nvPr>
            <p:ph type="sldNum" sz="quarter" idx="12"/>
          </p:nvPr>
        </p:nvSpPr>
        <p:spPr/>
        <p:txBody>
          <a:bodyPr/>
          <a:lstStyle/>
          <a:p>
            <a:fld id="{D8C2E80E-A818-EA4B-839C-9030708D7285}" type="slidenum">
              <a:rPr lang="en-US" smtClean="0"/>
              <a:t>39</a:t>
            </a:fld>
            <a:endParaRPr lang="en-US" dirty="0"/>
          </a:p>
        </p:txBody>
      </p:sp>
      <p:pic>
        <p:nvPicPr>
          <p:cNvPr id="6" name="Picture 5">
            <a:extLst>
              <a:ext uri="{FF2B5EF4-FFF2-40B4-BE49-F238E27FC236}">
                <a16:creationId xmlns:a16="http://schemas.microsoft.com/office/drawing/2014/main" id="{E8853920-A252-BF44-8E44-65C341DC21BD}"/>
              </a:ext>
            </a:extLst>
          </p:cNvPr>
          <p:cNvPicPr>
            <a:picLocks noChangeAspect="1"/>
          </p:cNvPicPr>
          <p:nvPr/>
        </p:nvPicPr>
        <p:blipFill>
          <a:blip r:embed="rId2"/>
          <a:stretch>
            <a:fillRect/>
          </a:stretch>
        </p:blipFill>
        <p:spPr>
          <a:xfrm>
            <a:off x="548640" y="2786577"/>
            <a:ext cx="10689336" cy="4071423"/>
          </a:xfrm>
          <a:prstGeom prst="rect">
            <a:avLst/>
          </a:prstGeom>
        </p:spPr>
      </p:pic>
    </p:spTree>
    <p:extLst>
      <p:ext uri="{BB962C8B-B14F-4D97-AF65-F5344CB8AC3E}">
        <p14:creationId xmlns:p14="http://schemas.microsoft.com/office/powerpoint/2010/main" val="277424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938C-E776-3349-89E4-0489DA02ECF6}"/>
              </a:ext>
            </a:extLst>
          </p:cNvPr>
          <p:cNvSpPr>
            <a:spLocks noGrp="1"/>
          </p:cNvSpPr>
          <p:nvPr>
            <p:ph type="title"/>
          </p:nvPr>
        </p:nvSpPr>
        <p:spPr/>
        <p:txBody>
          <a:bodyPr/>
          <a:lstStyle/>
          <a:p>
            <a:r>
              <a:rPr lang="en-US" dirty="0"/>
              <a:t>Facebook</a:t>
            </a:r>
          </a:p>
        </p:txBody>
      </p:sp>
      <p:sp>
        <p:nvSpPr>
          <p:cNvPr id="3" name="Content Placeholder 2">
            <a:extLst>
              <a:ext uri="{FF2B5EF4-FFF2-40B4-BE49-F238E27FC236}">
                <a16:creationId xmlns:a16="http://schemas.microsoft.com/office/drawing/2014/main" id="{C197CC45-B570-5342-AF95-1212A8F83376}"/>
              </a:ext>
            </a:extLst>
          </p:cNvPr>
          <p:cNvSpPr>
            <a:spLocks noGrp="1"/>
          </p:cNvSpPr>
          <p:nvPr>
            <p:ph idx="1"/>
          </p:nvPr>
        </p:nvSpPr>
        <p:spPr>
          <a:xfrm>
            <a:off x="244032" y="1292909"/>
            <a:ext cx="6283377" cy="4429125"/>
          </a:xfrm>
        </p:spPr>
        <p:txBody>
          <a:bodyPr/>
          <a:lstStyle/>
          <a:p>
            <a:r>
              <a:rPr lang="en-US" dirty="0"/>
              <a:t>The News Feed uses machine learning to personalize each member's feed. </a:t>
            </a:r>
          </a:p>
          <a:p>
            <a:r>
              <a:rPr lang="en-US" dirty="0"/>
              <a:t>If a member frequently stops scrolling to read a particular friend's posts, the News Feed will start to show more of that friend's activity earlier in the feed. </a:t>
            </a:r>
          </a:p>
        </p:txBody>
      </p:sp>
      <p:sp>
        <p:nvSpPr>
          <p:cNvPr id="4" name="Date Placeholder 3">
            <a:extLst>
              <a:ext uri="{FF2B5EF4-FFF2-40B4-BE49-F238E27FC236}">
                <a16:creationId xmlns:a16="http://schemas.microsoft.com/office/drawing/2014/main" id="{873C438F-EB22-9241-B209-735EC7488C28}"/>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D483873-2965-5446-B15A-0122602B3560}"/>
              </a:ext>
            </a:extLst>
          </p:cNvPr>
          <p:cNvSpPr>
            <a:spLocks noGrp="1"/>
          </p:cNvSpPr>
          <p:nvPr>
            <p:ph type="sldNum" sz="quarter" idx="12"/>
          </p:nvPr>
        </p:nvSpPr>
        <p:spPr/>
        <p:txBody>
          <a:bodyPr/>
          <a:lstStyle/>
          <a:p>
            <a:fld id="{D8C2E80E-A818-EA4B-839C-9030708D7285}" type="slidenum">
              <a:rPr lang="en-US" smtClean="0"/>
              <a:t>4</a:t>
            </a:fld>
            <a:endParaRPr lang="en-US" dirty="0"/>
          </a:p>
        </p:txBody>
      </p:sp>
      <p:sp>
        <p:nvSpPr>
          <p:cNvPr id="6" name="Title 1">
            <a:extLst>
              <a:ext uri="{FF2B5EF4-FFF2-40B4-BE49-F238E27FC236}">
                <a16:creationId xmlns:a16="http://schemas.microsoft.com/office/drawing/2014/main" id="{B6A34246-BFB3-C141-9349-AD081595CB9E}"/>
              </a:ext>
            </a:extLst>
          </p:cNvPr>
          <p:cNvSpPr txBox="1">
            <a:spLocks/>
          </p:cNvSpPr>
          <p:nvPr/>
        </p:nvSpPr>
        <p:spPr>
          <a:xfrm>
            <a:off x="314325" y="3286411"/>
            <a:ext cx="11387137" cy="1271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Google</a:t>
            </a:r>
          </a:p>
        </p:txBody>
      </p:sp>
      <p:pic>
        <p:nvPicPr>
          <p:cNvPr id="8" name="Picture 7">
            <a:extLst>
              <a:ext uri="{FF2B5EF4-FFF2-40B4-BE49-F238E27FC236}">
                <a16:creationId xmlns:a16="http://schemas.microsoft.com/office/drawing/2014/main" id="{5ED97194-9C56-2242-966F-3FDD62F36358}"/>
              </a:ext>
            </a:extLst>
          </p:cNvPr>
          <p:cNvPicPr>
            <a:picLocks noChangeAspect="1"/>
          </p:cNvPicPr>
          <p:nvPr/>
        </p:nvPicPr>
        <p:blipFill>
          <a:blip r:embed="rId3"/>
          <a:stretch>
            <a:fillRect/>
          </a:stretch>
        </p:blipFill>
        <p:spPr>
          <a:xfrm>
            <a:off x="314325" y="4467005"/>
            <a:ext cx="3619500" cy="2247900"/>
          </a:xfrm>
          <a:prstGeom prst="rect">
            <a:avLst/>
          </a:prstGeom>
        </p:spPr>
      </p:pic>
      <p:pic>
        <p:nvPicPr>
          <p:cNvPr id="10" name="Picture 9">
            <a:extLst>
              <a:ext uri="{FF2B5EF4-FFF2-40B4-BE49-F238E27FC236}">
                <a16:creationId xmlns:a16="http://schemas.microsoft.com/office/drawing/2014/main" id="{27B45751-2830-4B44-8819-3FDC5D1397CD}"/>
              </a:ext>
            </a:extLst>
          </p:cNvPr>
          <p:cNvPicPr>
            <a:picLocks noChangeAspect="1"/>
          </p:cNvPicPr>
          <p:nvPr/>
        </p:nvPicPr>
        <p:blipFill>
          <a:blip r:embed="rId4"/>
          <a:stretch>
            <a:fillRect/>
          </a:stretch>
        </p:blipFill>
        <p:spPr>
          <a:xfrm>
            <a:off x="4732612" y="4025780"/>
            <a:ext cx="4256644" cy="2832220"/>
          </a:xfrm>
          <a:prstGeom prst="rect">
            <a:avLst/>
          </a:prstGeom>
        </p:spPr>
      </p:pic>
      <p:pic>
        <p:nvPicPr>
          <p:cNvPr id="12" name="Picture 11">
            <a:extLst>
              <a:ext uri="{FF2B5EF4-FFF2-40B4-BE49-F238E27FC236}">
                <a16:creationId xmlns:a16="http://schemas.microsoft.com/office/drawing/2014/main" id="{26128047-5B52-0442-8095-AAB3A272BB0C}"/>
              </a:ext>
            </a:extLst>
          </p:cNvPr>
          <p:cNvPicPr>
            <a:picLocks noChangeAspect="1"/>
          </p:cNvPicPr>
          <p:nvPr/>
        </p:nvPicPr>
        <p:blipFill>
          <a:blip r:embed="rId5"/>
          <a:stretch>
            <a:fillRect/>
          </a:stretch>
        </p:blipFill>
        <p:spPr>
          <a:xfrm>
            <a:off x="6310013" y="7187"/>
            <a:ext cx="5881988" cy="3678548"/>
          </a:xfrm>
          <a:prstGeom prst="rect">
            <a:avLst/>
          </a:prstGeom>
        </p:spPr>
      </p:pic>
    </p:spTree>
    <p:extLst>
      <p:ext uri="{BB962C8B-B14F-4D97-AF65-F5344CB8AC3E}">
        <p14:creationId xmlns:p14="http://schemas.microsoft.com/office/powerpoint/2010/main" val="1261899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6CD4-378B-0141-B97A-0E85349676F6}"/>
              </a:ext>
            </a:extLst>
          </p:cNvPr>
          <p:cNvSpPr>
            <a:spLocks noGrp="1"/>
          </p:cNvSpPr>
          <p:nvPr>
            <p:ph type="title"/>
          </p:nvPr>
        </p:nvSpPr>
        <p:spPr/>
        <p:txBody>
          <a:bodyPr>
            <a:normAutofit/>
          </a:bodyPr>
          <a:lstStyle/>
          <a:p>
            <a:r>
              <a:rPr lang="en-US" b="1" dirty="0"/>
              <a:t>Decision Tree</a:t>
            </a:r>
            <a:endParaRPr lang="en-US" dirty="0"/>
          </a:p>
        </p:txBody>
      </p:sp>
      <p:sp>
        <p:nvSpPr>
          <p:cNvPr id="3" name="Content Placeholder 2">
            <a:extLst>
              <a:ext uri="{FF2B5EF4-FFF2-40B4-BE49-F238E27FC236}">
                <a16:creationId xmlns:a16="http://schemas.microsoft.com/office/drawing/2014/main" id="{AD2DB71C-5E90-9447-BDA5-3DE97098DB4E}"/>
              </a:ext>
            </a:extLst>
          </p:cNvPr>
          <p:cNvSpPr>
            <a:spLocks noGrp="1"/>
          </p:cNvSpPr>
          <p:nvPr>
            <p:ph idx="1"/>
          </p:nvPr>
        </p:nvSpPr>
        <p:spPr/>
        <p:txBody>
          <a:bodyPr/>
          <a:lstStyle/>
          <a:p>
            <a:r>
              <a:rPr lang="en-US" dirty="0"/>
              <a:t> Very simple yet powerful supervised learning methods </a:t>
            </a:r>
          </a:p>
          <a:p>
            <a:r>
              <a:rPr lang="en-US" dirty="0"/>
              <a:t> Utilizes an if-then rule set </a:t>
            </a:r>
          </a:p>
          <a:p>
            <a:r>
              <a:rPr lang="en-US" dirty="0"/>
              <a:t> The rules are learned sequentially using the training data one at a time</a:t>
            </a:r>
          </a:p>
          <a:p>
            <a:r>
              <a:rPr lang="en-US" dirty="0"/>
              <a:t> For each attribute in the dataset, the algorithm forms a node, where the most important attribute is placed at the root node.</a:t>
            </a:r>
          </a:p>
          <a:p>
            <a:r>
              <a:rPr lang="en-US" dirty="0"/>
              <a:t> Each time a rule is learned, the tuples covered by the rules are removed</a:t>
            </a:r>
          </a:p>
          <a:p>
            <a:r>
              <a:rPr lang="en-US" dirty="0"/>
              <a:t> This process is continued on the training set until meeting a termination condition</a:t>
            </a:r>
          </a:p>
          <a:p>
            <a:r>
              <a:rPr lang="en-US" dirty="0"/>
              <a:t> A decision tree can be easily over-fitted generating too many branches and may reflect anomalies due to noise or outliers.</a:t>
            </a:r>
          </a:p>
          <a:p>
            <a:r>
              <a:rPr lang="en-US" dirty="0"/>
              <a:t> This can be avoided by pre-pruning which halts tree construction early or post-pruning which removes branches from the fully grown tree.</a:t>
            </a:r>
          </a:p>
        </p:txBody>
      </p:sp>
      <p:sp>
        <p:nvSpPr>
          <p:cNvPr id="4" name="Date Placeholder 3">
            <a:extLst>
              <a:ext uri="{FF2B5EF4-FFF2-40B4-BE49-F238E27FC236}">
                <a16:creationId xmlns:a16="http://schemas.microsoft.com/office/drawing/2014/main" id="{5DA93F5A-45BC-E444-8EC3-18228230AAAA}"/>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7D4EB5EF-7986-FE49-8CE5-06A0951630CE}"/>
              </a:ext>
            </a:extLst>
          </p:cNvPr>
          <p:cNvSpPr>
            <a:spLocks noGrp="1"/>
          </p:cNvSpPr>
          <p:nvPr>
            <p:ph type="sldNum" sz="quarter" idx="12"/>
          </p:nvPr>
        </p:nvSpPr>
        <p:spPr/>
        <p:txBody>
          <a:bodyPr/>
          <a:lstStyle/>
          <a:p>
            <a:fld id="{D8C2E80E-A818-EA4B-839C-9030708D7285}" type="slidenum">
              <a:rPr lang="en-US" smtClean="0"/>
              <a:t>40</a:t>
            </a:fld>
            <a:endParaRPr lang="en-US" dirty="0"/>
          </a:p>
        </p:txBody>
      </p:sp>
    </p:spTree>
    <p:extLst>
      <p:ext uri="{BB962C8B-B14F-4D97-AF65-F5344CB8AC3E}">
        <p14:creationId xmlns:p14="http://schemas.microsoft.com/office/powerpoint/2010/main" val="3268992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C254-B3A2-1343-825C-BC12FBE4BC29}"/>
              </a:ext>
            </a:extLst>
          </p:cNvPr>
          <p:cNvSpPr>
            <a:spLocks noGrp="1"/>
          </p:cNvSpPr>
          <p:nvPr>
            <p:ph type="title"/>
          </p:nvPr>
        </p:nvSpPr>
        <p:spPr/>
        <p:txBody>
          <a:bodyPr/>
          <a:lstStyle/>
          <a:p>
            <a:r>
              <a:rPr lang="en-US" dirty="0"/>
              <a:t>Example from the life</a:t>
            </a:r>
          </a:p>
        </p:txBody>
      </p:sp>
      <p:sp>
        <p:nvSpPr>
          <p:cNvPr id="3" name="Content Placeholder 2">
            <a:extLst>
              <a:ext uri="{FF2B5EF4-FFF2-40B4-BE49-F238E27FC236}">
                <a16:creationId xmlns:a16="http://schemas.microsoft.com/office/drawing/2014/main" id="{7ED5944D-02F3-AD49-8B3A-402DD810285E}"/>
              </a:ext>
            </a:extLst>
          </p:cNvPr>
          <p:cNvSpPr>
            <a:spLocks noGrp="1"/>
          </p:cNvSpPr>
          <p:nvPr>
            <p:ph idx="1"/>
          </p:nvPr>
        </p:nvSpPr>
        <p:spPr>
          <a:xfrm>
            <a:off x="201783" y="1420836"/>
            <a:ext cx="11036193" cy="4851947"/>
          </a:xfrm>
        </p:spPr>
        <p:txBody>
          <a:bodyPr>
            <a:normAutofit/>
          </a:bodyPr>
          <a:lstStyle/>
          <a:p>
            <a:r>
              <a:rPr lang="en-US" dirty="0"/>
              <a:t>Consider a scenario where a person asks you to lend them your car for a day, and you have to make a decision whether or not to lend them the car. There are several factors that help determine your decision, some of which have been listed below:</a:t>
            </a:r>
          </a:p>
          <a:p>
            <a:endParaRPr lang="en-US" dirty="0"/>
          </a:p>
        </p:txBody>
      </p:sp>
      <p:sp>
        <p:nvSpPr>
          <p:cNvPr id="4" name="Date Placeholder 3">
            <a:extLst>
              <a:ext uri="{FF2B5EF4-FFF2-40B4-BE49-F238E27FC236}">
                <a16:creationId xmlns:a16="http://schemas.microsoft.com/office/drawing/2014/main" id="{6B46EEAD-455C-7843-BDB3-E31F0A9D1C59}"/>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6D7AA6B9-E897-4141-BB64-844F1F3028AA}"/>
              </a:ext>
            </a:extLst>
          </p:cNvPr>
          <p:cNvSpPr>
            <a:spLocks noGrp="1"/>
          </p:cNvSpPr>
          <p:nvPr>
            <p:ph type="sldNum" sz="quarter" idx="12"/>
          </p:nvPr>
        </p:nvSpPr>
        <p:spPr/>
        <p:txBody>
          <a:bodyPr/>
          <a:lstStyle/>
          <a:p>
            <a:fld id="{D8C2E80E-A818-EA4B-839C-9030708D7285}" type="slidenum">
              <a:rPr lang="en-US" smtClean="0"/>
              <a:t>41</a:t>
            </a:fld>
            <a:endParaRPr lang="en-US" dirty="0"/>
          </a:p>
        </p:txBody>
      </p:sp>
      <p:pic>
        <p:nvPicPr>
          <p:cNvPr id="6" name="Picture 5">
            <a:extLst>
              <a:ext uri="{FF2B5EF4-FFF2-40B4-BE49-F238E27FC236}">
                <a16:creationId xmlns:a16="http://schemas.microsoft.com/office/drawing/2014/main" id="{D3AE84C7-B952-4C40-905C-654B682A845C}"/>
              </a:ext>
            </a:extLst>
          </p:cNvPr>
          <p:cNvPicPr>
            <a:picLocks noChangeAspect="1"/>
          </p:cNvPicPr>
          <p:nvPr/>
        </p:nvPicPr>
        <p:blipFill>
          <a:blip r:embed="rId2"/>
          <a:stretch>
            <a:fillRect/>
          </a:stretch>
        </p:blipFill>
        <p:spPr>
          <a:xfrm>
            <a:off x="6082009" y="2356051"/>
            <a:ext cx="5756274" cy="3819667"/>
          </a:xfrm>
          <a:prstGeom prst="rect">
            <a:avLst/>
          </a:prstGeom>
        </p:spPr>
      </p:pic>
      <p:sp>
        <p:nvSpPr>
          <p:cNvPr id="7" name="Rectangle 6">
            <a:extLst>
              <a:ext uri="{FF2B5EF4-FFF2-40B4-BE49-F238E27FC236}">
                <a16:creationId xmlns:a16="http://schemas.microsoft.com/office/drawing/2014/main" id="{6204CA9A-835D-8C44-9280-61A985FB38D7}"/>
              </a:ext>
            </a:extLst>
          </p:cNvPr>
          <p:cNvSpPr/>
          <p:nvPr/>
        </p:nvSpPr>
        <p:spPr>
          <a:xfrm>
            <a:off x="314325" y="2802353"/>
            <a:ext cx="5694532" cy="2862322"/>
          </a:xfrm>
          <a:prstGeom prst="rect">
            <a:avLst/>
          </a:prstGeom>
        </p:spPr>
        <p:txBody>
          <a:bodyPr wrap="square">
            <a:spAutoFit/>
          </a:bodyPr>
          <a:lstStyle/>
          <a:p>
            <a:pPr marL="342900" indent="-342900">
              <a:buFont typeface="+mj-lt"/>
              <a:buAutoNum type="arabicPeriod"/>
            </a:pPr>
            <a:r>
              <a:rPr lang="en-US" dirty="0"/>
              <a:t>Is this person a close friend or you just slightly know him? If he is not a close friend, then decline the request; if the person is a friend, then move to next step. </a:t>
            </a:r>
          </a:p>
          <a:p>
            <a:pPr marL="342900" indent="-342900">
              <a:buFont typeface="+mj-lt"/>
              <a:buAutoNum type="arabicPeriod"/>
            </a:pPr>
            <a:r>
              <a:rPr lang="en-US" dirty="0"/>
              <a:t>Is the person asking for the car for the first time? If so, lend them the car, otherwise move to next step. </a:t>
            </a:r>
          </a:p>
          <a:p>
            <a:pPr marL="342900" indent="-342900">
              <a:buFont typeface="+mj-lt"/>
              <a:buAutoNum type="arabicPeriod"/>
            </a:pPr>
            <a:r>
              <a:rPr lang="en-US" dirty="0"/>
              <a:t>Was the car damaged last time they returned the car? If yes, decline the request; if no, lend them the car.</a:t>
            </a:r>
          </a:p>
        </p:txBody>
      </p:sp>
    </p:spTree>
    <p:extLst>
      <p:ext uri="{BB962C8B-B14F-4D97-AF65-F5344CB8AC3E}">
        <p14:creationId xmlns:p14="http://schemas.microsoft.com/office/powerpoint/2010/main" val="4064104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B20-9101-944C-9F9D-0E94959D49DE}"/>
              </a:ext>
            </a:extLst>
          </p:cNvPr>
          <p:cNvSpPr>
            <a:spLocks noGrp="1"/>
          </p:cNvSpPr>
          <p:nvPr>
            <p:ph type="title"/>
          </p:nvPr>
        </p:nvSpPr>
        <p:spPr/>
        <p:txBody>
          <a:bodyPr>
            <a:normAutofit/>
          </a:bodyPr>
          <a:lstStyle/>
          <a:p>
            <a:r>
              <a:rPr lang="en-US" dirty="0"/>
              <a:t>The tree</a:t>
            </a:r>
          </a:p>
        </p:txBody>
      </p:sp>
      <p:pic>
        <p:nvPicPr>
          <p:cNvPr id="6" name="Content Placeholder 5">
            <a:extLst>
              <a:ext uri="{FF2B5EF4-FFF2-40B4-BE49-F238E27FC236}">
                <a16:creationId xmlns:a16="http://schemas.microsoft.com/office/drawing/2014/main" id="{6DAC7078-4BCE-9E40-BBDD-227DA152F566}"/>
              </a:ext>
            </a:extLst>
          </p:cNvPr>
          <p:cNvPicPr>
            <a:picLocks noGrp="1" noChangeAspect="1"/>
          </p:cNvPicPr>
          <p:nvPr>
            <p:ph idx="1"/>
          </p:nvPr>
        </p:nvPicPr>
        <p:blipFill>
          <a:blip r:embed="rId2"/>
          <a:stretch>
            <a:fillRect/>
          </a:stretch>
        </p:blipFill>
        <p:spPr>
          <a:xfrm>
            <a:off x="4365537" y="1707642"/>
            <a:ext cx="5563679" cy="4429125"/>
          </a:xfrm>
          <a:prstGeom prst="rect">
            <a:avLst/>
          </a:prstGeom>
        </p:spPr>
      </p:pic>
      <p:sp>
        <p:nvSpPr>
          <p:cNvPr id="4" name="Date Placeholder 3">
            <a:extLst>
              <a:ext uri="{FF2B5EF4-FFF2-40B4-BE49-F238E27FC236}">
                <a16:creationId xmlns:a16="http://schemas.microsoft.com/office/drawing/2014/main" id="{E16E8266-0F11-AF4B-9525-C8C6E1FDA8D5}"/>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A20C82D-9E33-064C-8637-8033FFFAE1AF}"/>
              </a:ext>
            </a:extLst>
          </p:cNvPr>
          <p:cNvSpPr>
            <a:spLocks noGrp="1"/>
          </p:cNvSpPr>
          <p:nvPr>
            <p:ph type="sldNum" sz="quarter" idx="12"/>
          </p:nvPr>
        </p:nvSpPr>
        <p:spPr/>
        <p:txBody>
          <a:bodyPr/>
          <a:lstStyle/>
          <a:p>
            <a:fld id="{D8C2E80E-A818-EA4B-839C-9030708D7285}" type="slidenum">
              <a:rPr lang="en-US" smtClean="0"/>
              <a:t>42</a:t>
            </a:fld>
            <a:endParaRPr lang="en-US" dirty="0"/>
          </a:p>
        </p:txBody>
      </p:sp>
      <p:sp>
        <p:nvSpPr>
          <p:cNvPr id="7" name="TextBox 6">
            <a:extLst>
              <a:ext uri="{FF2B5EF4-FFF2-40B4-BE49-F238E27FC236}">
                <a16:creationId xmlns:a16="http://schemas.microsoft.com/office/drawing/2014/main" id="{C0012869-09FD-9F4C-858B-46EB9A21BDA4}"/>
              </a:ext>
            </a:extLst>
          </p:cNvPr>
          <p:cNvSpPr txBox="1"/>
          <p:nvPr/>
        </p:nvSpPr>
        <p:spPr>
          <a:xfrm>
            <a:off x="520505" y="1707642"/>
            <a:ext cx="3845032" cy="2585323"/>
          </a:xfrm>
          <a:prstGeom prst="rect">
            <a:avLst/>
          </a:prstGeom>
          <a:noFill/>
        </p:spPr>
        <p:txBody>
          <a:bodyPr wrap="square" rtlCol="0">
            <a:spAutoFit/>
          </a:bodyPr>
          <a:lstStyle/>
          <a:p>
            <a:r>
              <a:rPr lang="en-US" dirty="0" err="1"/>
              <a:t>Termenology</a:t>
            </a:r>
            <a:endParaRPr lang="en-US" dirty="0"/>
          </a:p>
          <a:p>
            <a:endParaRPr lang="en-US" dirty="0"/>
          </a:p>
          <a:p>
            <a:endParaRPr lang="en-US" dirty="0"/>
          </a:p>
          <a:p>
            <a:r>
              <a:rPr lang="en-US" dirty="0"/>
              <a:t>Root = A</a:t>
            </a:r>
          </a:p>
          <a:p>
            <a:r>
              <a:rPr lang="en-US" dirty="0"/>
              <a:t>Depth =2</a:t>
            </a:r>
          </a:p>
          <a:p>
            <a:r>
              <a:rPr lang="en-US" dirty="0"/>
              <a:t>Leaf = D E F</a:t>
            </a:r>
          </a:p>
          <a:p>
            <a:r>
              <a:rPr lang="en-US" dirty="0"/>
              <a:t>a </a:t>
            </a:r>
            <a:r>
              <a:rPr lang="en-US" b="1" dirty="0"/>
              <a:t>binary tree</a:t>
            </a:r>
            <a:r>
              <a:rPr lang="en-US" dirty="0"/>
              <a:t>, each parent node must have </a:t>
            </a:r>
            <a:r>
              <a:rPr lang="en-US" i="1" dirty="0"/>
              <a:t>at most</a:t>
            </a:r>
            <a:r>
              <a:rPr lang="en-US" dirty="0"/>
              <a:t> 2 child nodes</a:t>
            </a:r>
          </a:p>
          <a:p>
            <a:endParaRPr lang="en-US" dirty="0"/>
          </a:p>
        </p:txBody>
      </p:sp>
    </p:spTree>
    <p:extLst>
      <p:ext uri="{BB962C8B-B14F-4D97-AF65-F5344CB8AC3E}">
        <p14:creationId xmlns:p14="http://schemas.microsoft.com/office/powerpoint/2010/main" val="3724946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B20-9101-944C-9F9D-0E94959D49DE}"/>
              </a:ext>
            </a:extLst>
          </p:cNvPr>
          <p:cNvSpPr>
            <a:spLocks noGrp="1"/>
          </p:cNvSpPr>
          <p:nvPr>
            <p:ph type="title"/>
          </p:nvPr>
        </p:nvSpPr>
        <p:spPr/>
        <p:txBody>
          <a:bodyPr>
            <a:normAutofit fontScale="90000"/>
          </a:bodyPr>
          <a:lstStyle/>
          <a:p>
            <a:r>
              <a:rPr lang="en-US" dirty="0"/>
              <a:t>the CART (Classification and Regression Trees)</a:t>
            </a:r>
          </a:p>
        </p:txBody>
      </p:sp>
      <p:sp>
        <p:nvSpPr>
          <p:cNvPr id="4" name="Date Placeholder 3">
            <a:extLst>
              <a:ext uri="{FF2B5EF4-FFF2-40B4-BE49-F238E27FC236}">
                <a16:creationId xmlns:a16="http://schemas.microsoft.com/office/drawing/2014/main" id="{E16E8266-0F11-AF4B-9525-C8C6E1FDA8D5}"/>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A20C82D-9E33-064C-8637-8033FFFAE1AF}"/>
              </a:ext>
            </a:extLst>
          </p:cNvPr>
          <p:cNvSpPr>
            <a:spLocks noGrp="1"/>
          </p:cNvSpPr>
          <p:nvPr>
            <p:ph type="sldNum" sz="quarter" idx="12"/>
          </p:nvPr>
        </p:nvSpPr>
        <p:spPr/>
        <p:txBody>
          <a:bodyPr/>
          <a:lstStyle/>
          <a:p>
            <a:fld id="{D8C2E80E-A818-EA4B-839C-9030708D7285}" type="slidenum">
              <a:rPr lang="en-US" smtClean="0"/>
              <a:t>43</a:t>
            </a:fld>
            <a:endParaRPr lang="en-US" dirty="0"/>
          </a:p>
        </p:txBody>
      </p:sp>
      <p:sp>
        <p:nvSpPr>
          <p:cNvPr id="7" name="Content Placeholder 6">
            <a:extLst>
              <a:ext uri="{FF2B5EF4-FFF2-40B4-BE49-F238E27FC236}">
                <a16:creationId xmlns:a16="http://schemas.microsoft.com/office/drawing/2014/main" id="{DCA92500-77C2-5445-A899-15B0003C3013}"/>
              </a:ext>
            </a:extLst>
          </p:cNvPr>
          <p:cNvSpPr>
            <a:spLocks noGrp="1"/>
          </p:cNvSpPr>
          <p:nvPr>
            <p:ph idx="1"/>
          </p:nvPr>
        </p:nvSpPr>
        <p:spPr/>
        <p:txBody>
          <a:bodyPr/>
          <a:lstStyle/>
          <a:p>
            <a:r>
              <a:rPr lang="en-US" dirty="0"/>
              <a:t>A decision tree is a binary tree, so we need to make sure that there are no more than two splits per node.</a:t>
            </a:r>
          </a:p>
          <a:p>
            <a:r>
              <a:rPr lang="en-US" dirty="0"/>
              <a:t>We want to make splits so that we have many examples of </a:t>
            </a:r>
            <a:r>
              <a:rPr lang="en-US" b="1" dirty="0"/>
              <a:t>only one particular class</a:t>
            </a:r>
            <a:r>
              <a:rPr lang="en-US" dirty="0"/>
              <a:t> and few examples of the other.</a:t>
            </a:r>
          </a:p>
          <a:p>
            <a:r>
              <a:rPr lang="en-US" dirty="0"/>
              <a:t>In other words, we want the split that decreases the </a:t>
            </a:r>
            <a:r>
              <a:rPr lang="en-US" b="1" dirty="0"/>
              <a:t>entropy</a:t>
            </a:r>
            <a:r>
              <a:rPr lang="en-US" dirty="0"/>
              <a:t>. High entropy means that we have a mix of different classes; low entropy means that we have predominantly one class.</a:t>
            </a:r>
          </a:p>
          <a:p>
            <a:r>
              <a:rPr lang="en-US" dirty="0"/>
              <a:t>Ideally, we want our nodes to have no entropy, i.e., all examples at this node are definitely of one class. </a:t>
            </a:r>
          </a:p>
          <a:p>
            <a:r>
              <a:rPr lang="en-US" dirty="0"/>
              <a:t> Gini impurity and entropy mean the same thing: we want lower Gini impurity. </a:t>
            </a:r>
          </a:p>
          <a:p>
            <a:r>
              <a:rPr lang="en-US" dirty="0"/>
              <a:t>We can prune nodes, starting from the leaves. We compute the increase in entropy/impurity at the parent if we were to prune two child nodes, and perform the pruning if that entropy/impurity increase is below some constant or threshold.</a:t>
            </a:r>
          </a:p>
        </p:txBody>
      </p:sp>
    </p:spTree>
    <p:extLst>
      <p:ext uri="{BB962C8B-B14F-4D97-AF65-F5344CB8AC3E}">
        <p14:creationId xmlns:p14="http://schemas.microsoft.com/office/powerpoint/2010/main" val="1151167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95B3-F9CD-7C4A-8514-43EFC5348F0D}"/>
              </a:ext>
            </a:extLst>
          </p:cNvPr>
          <p:cNvSpPr>
            <a:spLocks noGrp="1"/>
          </p:cNvSpPr>
          <p:nvPr>
            <p:ph type="title"/>
          </p:nvPr>
        </p:nvSpPr>
        <p:spPr/>
        <p:txBody>
          <a:bodyPr/>
          <a:lstStyle/>
          <a:p>
            <a:r>
              <a:rPr lang="en-US" dirty="0" err="1"/>
              <a:t>Sklearn</a:t>
            </a:r>
            <a:r>
              <a:rPr lang="en-US" dirty="0"/>
              <a:t> decision tree</a:t>
            </a:r>
          </a:p>
        </p:txBody>
      </p:sp>
      <p:sp>
        <p:nvSpPr>
          <p:cNvPr id="3" name="Content Placeholder 2">
            <a:extLst>
              <a:ext uri="{FF2B5EF4-FFF2-40B4-BE49-F238E27FC236}">
                <a16:creationId xmlns:a16="http://schemas.microsoft.com/office/drawing/2014/main" id="{8961CD17-CD92-E04F-B630-C4583E4AFFF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902072D-3A0B-794C-AC22-EA19F3322A5D}"/>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B5EE7333-6C33-4D4C-BCDE-A550F33E573F}"/>
              </a:ext>
            </a:extLst>
          </p:cNvPr>
          <p:cNvSpPr>
            <a:spLocks noGrp="1"/>
          </p:cNvSpPr>
          <p:nvPr>
            <p:ph type="sldNum" sz="quarter" idx="12"/>
          </p:nvPr>
        </p:nvSpPr>
        <p:spPr/>
        <p:txBody>
          <a:bodyPr/>
          <a:lstStyle/>
          <a:p>
            <a:fld id="{D8C2E80E-A818-EA4B-839C-9030708D7285}" type="slidenum">
              <a:rPr lang="en-US" smtClean="0"/>
              <a:t>44</a:t>
            </a:fld>
            <a:endParaRPr lang="en-US" dirty="0"/>
          </a:p>
        </p:txBody>
      </p:sp>
      <p:pic>
        <p:nvPicPr>
          <p:cNvPr id="7" name="Picture 6">
            <a:extLst>
              <a:ext uri="{FF2B5EF4-FFF2-40B4-BE49-F238E27FC236}">
                <a16:creationId xmlns:a16="http://schemas.microsoft.com/office/drawing/2014/main" id="{0F7F4D3F-52DF-714D-A1BF-DFFDE5C04DBC}"/>
              </a:ext>
            </a:extLst>
          </p:cNvPr>
          <p:cNvPicPr>
            <a:picLocks noChangeAspect="1"/>
          </p:cNvPicPr>
          <p:nvPr/>
        </p:nvPicPr>
        <p:blipFill>
          <a:blip r:embed="rId2"/>
          <a:stretch>
            <a:fillRect/>
          </a:stretch>
        </p:blipFill>
        <p:spPr>
          <a:xfrm>
            <a:off x="7507062" y="0"/>
            <a:ext cx="4825614" cy="6858000"/>
          </a:xfrm>
          <a:prstGeom prst="rect">
            <a:avLst/>
          </a:prstGeom>
        </p:spPr>
      </p:pic>
      <p:pic>
        <p:nvPicPr>
          <p:cNvPr id="8" name="Picture 7">
            <a:extLst>
              <a:ext uri="{FF2B5EF4-FFF2-40B4-BE49-F238E27FC236}">
                <a16:creationId xmlns:a16="http://schemas.microsoft.com/office/drawing/2014/main" id="{45F032B6-846D-3846-923B-2DFB0A312C74}"/>
              </a:ext>
            </a:extLst>
          </p:cNvPr>
          <p:cNvPicPr>
            <a:picLocks noChangeAspect="1"/>
          </p:cNvPicPr>
          <p:nvPr/>
        </p:nvPicPr>
        <p:blipFill>
          <a:blip r:embed="rId3"/>
          <a:stretch>
            <a:fillRect/>
          </a:stretch>
        </p:blipFill>
        <p:spPr>
          <a:xfrm>
            <a:off x="75844" y="1669190"/>
            <a:ext cx="7638916" cy="4968719"/>
          </a:xfrm>
          <a:prstGeom prst="rect">
            <a:avLst/>
          </a:prstGeom>
        </p:spPr>
      </p:pic>
    </p:spTree>
    <p:extLst>
      <p:ext uri="{BB962C8B-B14F-4D97-AF65-F5344CB8AC3E}">
        <p14:creationId xmlns:p14="http://schemas.microsoft.com/office/powerpoint/2010/main" val="304969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0AEF-C2AF-C14A-A078-3BA99D5489AE}"/>
              </a:ext>
            </a:extLst>
          </p:cNvPr>
          <p:cNvSpPr>
            <a:spLocks noGrp="1"/>
          </p:cNvSpPr>
          <p:nvPr>
            <p:ph type="title"/>
          </p:nvPr>
        </p:nvSpPr>
        <p:spPr/>
        <p:txBody>
          <a:bodyPr/>
          <a:lstStyle/>
          <a:p>
            <a:r>
              <a:rPr lang="en-US" dirty="0"/>
              <a:t>Prune</a:t>
            </a:r>
          </a:p>
        </p:txBody>
      </p:sp>
      <p:sp>
        <p:nvSpPr>
          <p:cNvPr id="3" name="Content Placeholder 2">
            <a:extLst>
              <a:ext uri="{FF2B5EF4-FFF2-40B4-BE49-F238E27FC236}">
                <a16:creationId xmlns:a16="http://schemas.microsoft.com/office/drawing/2014/main" id="{39163550-00DC-7B4F-AD43-6C6ED47153F5}"/>
              </a:ext>
            </a:extLst>
          </p:cNvPr>
          <p:cNvSpPr>
            <a:spLocks noGrp="1"/>
          </p:cNvSpPr>
          <p:nvPr>
            <p:ph idx="1"/>
          </p:nvPr>
        </p:nvSpPr>
        <p:spPr>
          <a:xfrm>
            <a:off x="314325" y="1743075"/>
            <a:ext cx="7957477" cy="4429125"/>
          </a:xfrm>
        </p:spPr>
        <p:txBody>
          <a:bodyPr/>
          <a:lstStyle/>
          <a:p>
            <a:r>
              <a:rPr lang="en-US" dirty="0"/>
              <a:t>Now let’s mess with the minimum entropy threshold parameter to see if we can prune this tree and how that affects the accuracy. </a:t>
            </a:r>
          </a:p>
          <a:p>
            <a:r>
              <a:rPr lang="en-US" dirty="0"/>
              <a:t>Let’s set it to 0.1. This will tell our classifier that it’s okay to prune children such that the entropy/impurity at the parent after pruning is less than 0.1.</a:t>
            </a:r>
          </a:p>
          <a:p>
            <a:endParaRPr lang="en-US" dirty="0"/>
          </a:p>
          <a:p>
            <a:r>
              <a:rPr lang="en-US" dirty="0" err="1"/>
              <a:t>clf</a:t>
            </a:r>
            <a:r>
              <a:rPr lang="en-US" dirty="0"/>
              <a:t> = </a:t>
            </a:r>
            <a:r>
              <a:rPr lang="en-US" dirty="0" err="1"/>
              <a:t>tree.DecisionTreeClassifier</a:t>
            </a:r>
            <a:r>
              <a:rPr lang="en-US" dirty="0"/>
              <a:t>(</a:t>
            </a:r>
            <a:r>
              <a:rPr lang="en-US" dirty="0" err="1"/>
              <a:t>min_impurity_decrease</a:t>
            </a:r>
            <a:r>
              <a:rPr lang="en-US" dirty="0"/>
              <a:t>=0.1)</a:t>
            </a:r>
          </a:p>
        </p:txBody>
      </p:sp>
      <p:sp>
        <p:nvSpPr>
          <p:cNvPr id="4" name="Date Placeholder 3">
            <a:extLst>
              <a:ext uri="{FF2B5EF4-FFF2-40B4-BE49-F238E27FC236}">
                <a16:creationId xmlns:a16="http://schemas.microsoft.com/office/drawing/2014/main" id="{F5D9FD86-2782-C848-8608-352054D86F47}"/>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F1DC675D-9143-5241-A743-C41D5FBABD6C}"/>
              </a:ext>
            </a:extLst>
          </p:cNvPr>
          <p:cNvSpPr>
            <a:spLocks noGrp="1"/>
          </p:cNvSpPr>
          <p:nvPr>
            <p:ph type="sldNum" sz="quarter" idx="12"/>
          </p:nvPr>
        </p:nvSpPr>
        <p:spPr/>
        <p:txBody>
          <a:bodyPr/>
          <a:lstStyle/>
          <a:p>
            <a:fld id="{D8C2E80E-A818-EA4B-839C-9030708D7285}" type="slidenum">
              <a:rPr lang="en-US" smtClean="0"/>
              <a:t>45</a:t>
            </a:fld>
            <a:endParaRPr lang="en-US" dirty="0"/>
          </a:p>
        </p:txBody>
      </p:sp>
      <p:pic>
        <p:nvPicPr>
          <p:cNvPr id="6" name="Picture 5">
            <a:extLst>
              <a:ext uri="{FF2B5EF4-FFF2-40B4-BE49-F238E27FC236}">
                <a16:creationId xmlns:a16="http://schemas.microsoft.com/office/drawing/2014/main" id="{1262DFC0-1F84-624E-8E94-2438B2D5CACD}"/>
              </a:ext>
            </a:extLst>
          </p:cNvPr>
          <p:cNvPicPr>
            <a:picLocks noChangeAspect="1"/>
          </p:cNvPicPr>
          <p:nvPr/>
        </p:nvPicPr>
        <p:blipFill>
          <a:blip r:embed="rId2"/>
          <a:stretch>
            <a:fillRect/>
          </a:stretch>
        </p:blipFill>
        <p:spPr>
          <a:xfrm>
            <a:off x="8223388" y="1405500"/>
            <a:ext cx="3968612" cy="3307177"/>
          </a:xfrm>
          <a:prstGeom prst="rect">
            <a:avLst/>
          </a:prstGeom>
        </p:spPr>
      </p:pic>
      <p:pic>
        <p:nvPicPr>
          <p:cNvPr id="7" name="Picture 6">
            <a:extLst>
              <a:ext uri="{FF2B5EF4-FFF2-40B4-BE49-F238E27FC236}">
                <a16:creationId xmlns:a16="http://schemas.microsoft.com/office/drawing/2014/main" id="{DA2C997A-F03D-354B-A977-1F682F5D979B}"/>
              </a:ext>
            </a:extLst>
          </p:cNvPr>
          <p:cNvPicPr>
            <a:picLocks noChangeAspect="1"/>
          </p:cNvPicPr>
          <p:nvPr/>
        </p:nvPicPr>
        <p:blipFill>
          <a:blip r:embed="rId3"/>
          <a:stretch>
            <a:fillRect/>
          </a:stretch>
        </p:blipFill>
        <p:spPr>
          <a:xfrm>
            <a:off x="1281976" y="4250309"/>
            <a:ext cx="5524500" cy="2387600"/>
          </a:xfrm>
          <a:prstGeom prst="rect">
            <a:avLst/>
          </a:prstGeom>
        </p:spPr>
      </p:pic>
    </p:spTree>
    <p:extLst>
      <p:ext uri="{BB962C8B-B14F-4D97-AF65-F5344CB8AC3E}">
        <p14:creationId xmlns:p14="http://schemas.microsoft.com/office/powerpoint/2010/main" val="605434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18D7-DB5D-034E-B949-6257FE73FEDC}"/>
              </a:ext>
            </a:extLst>
          </p:cNvPr>
          <p:cNvSpPr>
            <a:spLocks noGrp="1"/>
          </p:cNvSpPr>
          <p:nvPr>
            <p:ph type="title"/>
          </p:nvPr>
        </p:nvSpPr>
        <p:spPr/>
        <p:txBody>
          <a:bodyPr/>
          <a:lstStyle/>
          <a:p>
            <a:r>
              <a:rPr lang="en-US" dirty="0"/>
              <a:t>print (</a:t>
            </a:r>
            <a:r>
              <a:rPr lang="en-US" dirty="0" err="1"/>
              <a:t>confusion_matrix</a:t>
            </a:r>
            <a:r>
              <a:rPr lang="en-US" dirty="0"/>
              <a:t>(</a:t>
            </a:r>
            <a:r>
              <a:rPr lang="en-US" dirty="0" err="1"/>
              <a:t>y_test</a:t>
            </a:r>
            <a:r>
              <a:rPr lang="en-US" dirty="0"/>
              <a:t>, </a:t>
            </a:r>
            <a:r>
              <a:rPr lang="en-US" dirty="0" err="1"/>
              <a:t>y_pred</a:t>
            </a:r>
            <a:r>
              <a:rPr lang="en-US" dirty="0"/>
              <a:t>))</a:t>
            </a:r>
          </a:p>
        </p:txBody>
      </p:sp>
      <p:pic>
        <p:nvPicPr>
          <p:cNvPr id="6" name="Content Placeholder 5">
            <a:extLst>
              <a:ext uri="{FF2B5EF4-FFF2-40B4-BE49-F238E27FC236}">
                <a16:creationId xmlns:a16="http://schemas.microsoft.com/office/drawing/2014/main" id="{227242CC-7D6E-0E49-B1C1-86CBEE0E10F3}"/>
              </a:ext>
            </a:extLst>
          </p:cNvPr>
          <p:cNvPicPr>
            <a:picLocks noGrp="1" noChangeAspect="1"/>
          </p:cNvPicPr>
          <p:nvPr>
            <p:ph idx="1"/>
          </p:nvPr>
        </p:nvPicPr>
        <p:blipFill>
          <a:blip r:embed="rId2"/>
          <a:stretch>
            <a:fillRect/>
          </a:stretch>
        </p:blipFill>
        <p:spPr>
          <a:xfrm>
            <a:off x="439718" y="1400175"/>
            <a:ext cx="7663273" cy="5415776"/>
          </a:xfrm>
          <a:prstGeom prst="rect">
            <a:avLst/>
          </a:prstGeom>
        </p:spPr>
      </p:pic>
      <p:sp>
        <p:nvSpPr>
          <p:cNvPr id="4" name="Date Placeholder 3">
            <a:extLst>
              <a:ext uri="{FF2B5EF4-FFF2-40B4-BE49-F238E27FC236}">
                <a16:creationId xmlns:a16="http://schemas.microsoft.com/office/drawing/2014/main" id="{5DC8D3F5-6B9C-C34E-A8CD-575BEA01E138}"/>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0CE927B9-BDFE-064D-BCB2-BCB4F6B0F31C}"/>
              </a:ext>
            </a:extLst>
          </p:cNvPr>
          <p:cNvSpPr>
            <a:spLocks noGrp="1"/>
          </p:cNvSpPr>
          <p:nvPr>
            <p:ph type="sldNum" sz="quarter" idx="12"/>
          </p:nvPr>
        </p:nvSpPr>
        <p:spPr/>
        <p:txBody>
          <a:bodyPr/>
          <a:lstStyle/>
          <a:p>
            <a:fld id="{D8C2E80E-A818-EA4B-839C-9030708D7285}" type="slidenum">
              <a:rPr lang="en-US" smtClean="0"/>
              <a:t>46</a:t>
            </a:fld>
            <a:endParaRPr lang="en-US" dirty="0"/>
          </a:p>
        </p:txBody>
      </p:sp>
    </p:spTree>
    <p:extLst>
      <p:ext uri="{BB962C8B-B14F-4D97-AF65-F5344CB8AC3E}">
        <p14:creationId xmlns:p14="http://schemas.microsoft.com/office/powerpoint/2010/main" val="3359600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3BE-5ECD-2346-84AE-7606AE6106DE}"/>
              </a:ext>
            </a:extLst>
          </p:cNvPr>
          <p:cNvSpPr>
            <a:spLocks noGrp="1"/>
          </p:cNvSpPr>
          <p:nvPr>
            <p:ph type="title"/>
          </p:nvPr>
        </p:nvSpPr>
        <p:spPr/>
        <p:txBody>
          <a:bodyPr/>
          <a:lstStyle/>
          <a:p>
            <a:r>
              <a:rPr lang="en-US" b="1" dirty="0"/>
              <a:t>Naive Bayes</a:t>
            </a:r>
          </a:p>
        </p:txBody>
      </p:sp>
      <p:sp>
        <p:nvSpPr>
          <p:cNvPr id="3" name="Content Placeholder 2">
            <a:extLst>
              <a:ext uri="{FF2B5EF4-FFF2-40B4-BE49-F238E27FC236}">
                <a16:creationId xmlns:a16="http://schemas.microsoft.com/office/drawing/2014/main" id="{5345B2D3-B502-C649-BE08-F88247F0524E}"/>
              </a:ext>
            </a:extLst>
          </p:cNvPr>
          <p:cNvSpPr>
            <a:spLocks noGrp="1"/>
          </p:cNvSpPr>
          <p:nvPr>
            <p:ph idx="1"/>
          </p:nvPr>
        </p:nvSpPr>
        <p:spPr/>
        <p:txBody>
          <a:bodyPr/>
          <a:lstStyle/>
          <a:p>
            <a:r>
              <a:rPr lang="en-US" dirty="0"/>
              <a:t> One of the most powerful algorithms for </a:t>
            </a:r>
            <a:r>
              <a:rPr lang="en-US" b="1" dirty="0"/>
              <a:t>classification</a:t>
            </a:r>
            <a:r>
              <a:rPr lang="en-US" dirty="0"/>
              <a:t> based on Bayes' Theorem with an assumption of independence among predictors.</a:t>
            </a:r>
          </a:p>
          <a:p>
            <a:r>
              <a:rPr lang="en-US" dirty="0"/>
              <a:t>The Naive Bayes classifier assumes that the presence of a feature in a class is unrelated to any other feature. </a:t>
            </a:r>
          </a:p>
          <a:p>
            <a:r>
              <a:rPr lang="en-US" dirty="0"/>
              <a:t>In statistics and probability theory, </a:t>
            </a:r>
            <a:r>
              <a:rPr lang="en-US" b="1" dirty="0"/>
              <a:t>Bayes'</a:t>
            </a:r>
            <a:r>
              <a:rPr lang="en-US" dirty="0"/>
              <a:t> theorem describes the probability of an event, based on prior knowledge of conditions that might be related to the event. It serves as a way to figure out conditional probability.</a:t>
            </a:r>
          </a:p>
        </p:txBody>
      </p:sp>
      <p:sp>
        <p:nvSpPr>
          <p:cNvPr id="4" name="Date Placeholder 3">
            <a:extLst>
              <a:ext uri="{FF2B5EF4-FFF2-40B4-BE49-F238E27FC236}">
                <a16:creationId xmlns:a16="http://schemas.microsoft.com/office/drawing/2014/main" id="{6DDDF98A-AFF8-CB46-A0F8-4C8453B3179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3EE03749-6F8A-D74A-BDF0-9D5F9C9A1ED9}"/>
              </a:ext>
            </a:extLst>
          </p:cNvPr>
          <p:cNvSpPr>
            <a:spLocks noGrp="1"/>
          </p:cNvSpPr>
          <p:nvPr>
            <p:ph type="sldNum" sz="quarter" idx="12"/>
          </p:nvPr>
        </p:nvSpPr>
        <p:spPr/>
        <p:txBody>
          <a:bodyPr/>
          <a:lstStyle/>
          <a:p>
            <a:fld id="{D8C2E80E-A818-EA4B-839C-9030708D7285}" type="slidenum">
              <a:rPr lang="en-US" smtClean="0"/>
              <a:t>47</a:t>
            </a:fld>
            <a:endParaRPr lang="en-US" dirty="0"/>
          </a:p>
        </p:txBody>
      </p:sp>
      <p:pic>
        <p:nvPicPr>
          <p:cNvPr id="6" name="Picture 5">
            <a:extLst>
              <a:ext uri="{FF2B5EF4-FFF2-40B4-BE49-F238E27FC236}">
                <a16:creationId xmlns:a16="http://schemas.microsoft.com/office/drawing/2014/main" id="{D39E16D7-FA9B-8844-9F70-DCD748634771}"/>
              </a:ext>
            </a:extLst>
          </p:cNvPr>
          <p:cNvPicPr>
            <a:picLocks noChangeAspect="1"/>
          </p:cNvPicPr>
          <p:nvPr/>
        </p:nvPicPr>
        <p:blipFill>
          <a:blip r:embed="rId2"/>
          <a:stretch>
            <a:fillRect/>
          </a:stretch>
        </p:blipFill>
        <p:spPr>
          <a:xfrm>
            <a:off x="3296041" y="4656796"/>
            <a:ext cx="5309756" cy="1686854"/>
          </a:xfrm>
          <a:prstGeom prst="rect">
            <a:avLst/>
          </a:prstGeom>
        </p:spPr>
      </p:pic>
    </p:spTree>
    <p:extLst>
      <p:ext uri="{BB962C8B-B14F-4D97-AF65-F5344CB8AC3E}">
        <p14:creationId xmlns:p14="http://schemas.microsoft.com/office/powerpoint/2010/main" val="312951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E7C1-3414-FB44-9050-73EB4C28EEA5}"/>
              </a:ext>
            </a:extLst>
          </p:cNvPr>
          <p:cNvSpPr>
            <a:spLocks noGrp="1"/>
          </p:cNvSpPr>
          <p:nvPr>
            <p:ph type="title"/>
          </p:nvPr>
        </p:nvSpPr>
        <p:spPr/>
        <p:txBody>
          <a:bodyPr>
            <a:normAutofit/>
          </a:bodyPr>
          <a:lstStyle/>
          <a:p>
            <a:r>
              <a:rPr lang="en-US" b="1" dirty="0"/>
              <a:t>Bayes' Theorem Example</a:t>
            </a:r>
            <a:endParaRPr lang="en-US" dirty="0"/>
          </a:p>
        </p:txBody>
      </p:sp>
      <p:sp>
        <p:nvSpPr>
          <p:cNvPr id="3" name="Content Placeholder 2">
            <a:extLst>
              <a:ext uri="{FF2B5EF4-FFF2-40B4-BE49-F238E27FC236}">
                <a16:creationId xmlns:a16="http://schemas.microsoft.com/office/drawing/2014/main" id="{4DBE08BF-B762-0844-A8CC-285CD0C34CD8}"/>
              </a:ext>
            </a:extLst>
          </p:cNvPr>
          <p:cNvSpPr>
            <a:spLocks noGrp="1"/>
          </p:cNvSpPr>
          <p:nvPr>
            <p:ph idx="1"/>
          </p:nvPr>
        </p:nvSpPr>
        <p:spPr>
          <a:xfrm>
            <a:off x="244031" y="1307998"/>
            <a:ext cx="11387137" cy="4429125"/>
          </a:xfrm>
        </p:spPr>
        <p:txBody>
          <a:bodyPr/>
          <a:lstStyle/>
          <a:p>
            <a:r>
              <a:rPr lang="en-US" dirty="0"/>
              <a:t>Let's suppose we have Cards and we wish to find out the probability of the card we picked at random to being a </a:t>
            </a:r>
            <a:r>
              <a:rPr lang="en-US" b="1" dirty="0"/>
              <a:t>king</a:t>
            </a:r>
            <a:r>
              <a:rPr lang="en-US" dirty="0"/>
              <a:t>, given that it is a </a:t>
            </a:r>
            <a:r>
              <a:rPr lang="en-US" b="1" dirty="0"/>
              <a:t>face</a:t>
            </a:r>
            <a:r>
              <a:rPr lang="en-US" dirty="0"/>
              <a:t> card. So, according to Bayes' Theorem, we can solve this problem. First, we need to find out the probability:</a:t>
            </a:r>
          </a:p>
          <a:p>
            <a:r>
              <a:rPr lang="en-US" b="1" dirty="0"/>
              <a:t>P(King) </a:t>
            </a:r>
            <a:r>
              <a:rPr lang="en-US" dirty="0"/>
              <a:t>which is </a:t>
            </a:r>
            <a:r>
              <a:rPr lang="en-US" b="1" dirty="0"/>
              <a:t>4/52</a:t>
            </a:r>
            <a:r>
              <a:rPr lang="en-US" dirty="0"/>
              <a:t> as there are 4 Kings in Cards.</a:t>
            </a:r>
          </a:p>
          <a:p>
            <a:r>
              <a:rPr lang="en-US" b="1" dirty="0"/>
              <a:t>P(</a:t>
            </a:r>
            <a:r>
              <a:rPr lang="en-US" b="1" dirty="0" err="1"/>
              <a:t>Face|King</a:t>
            </a:r>
            <a:r>
              <a:rPr lang="en-US" b="1" dirty="0"/>
              <a:t>) </a:t>
            </a:r>
            <a:r>
              <a:rPr lang="en-US" dirty="0"/>
              <a:t>is equal to </a:t>
            </a:r>
            <a:r>
              <a:rPr lang="en-US" b="1" dirty="0"/>
              <a:t>1</a:t>
            </a:r>
            <a:r>
              <a:rPr lang="en-US" dirty="0"/>
              <a:t> as all the Kings are face Cards.</a:t>
            </a:r>
          </a:p>
          <a:p>
            <a:r>
              <a:rPr lang="en-US" b="1" dirty="0"/>
              <a:t>P(Face) </a:t>
            </a:r>
            <a:r>
              <a:rPr lang="en-US" dirty="0"/>
              <a:t>is equal to </a:t>
            </a:r>
            <a:r>
              <a:rPr lang="en-US" b="1" dirty="0"/>
              <a:t>12/52</a:t>
            </a:r>
            <a:r>
              <a:rPr lang="en-US" dirty="0"/>
              <a:t> as there are 3 Face Cards in a Suit of 13 cards and there are 4 Suits in total.</a:t>
            </a:r>
          </a:p>
          <a:p>
            <a:endParaRPr lang="en-US" dirty="0"/>
          </a:p>
        </p:txBody>
      </p:sp>
      <p:sp>
        <p:nvSpPr>
          <p:cNvPr id="4" name="Date Placeholder 3">
            <a:extLst>
              <a:ext uri="{FF2B5EF4-FFF2-40B4-BE49-F238E27FC236}">
                <a16:creationId xmlns:a16="http://schemas.microsoft.com/office/drawing/2014/main" id="{85245ABD-2B36-9347-82BD-3D08B42F880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9C9B364-355E-4D4E-BF16-E8501E7177BB}"/>
              </a:ext>
            </a:extLst>
          </p:cNvPr>
          <p:cNvSpPr>
            <a:spLocks noGrp="1"/>
          </p:cNvSpPr>
          <p:nvPr>
            <p:ph type="sldNum" sz="quarter" idx="12"/>
          </p:nvPr>
        </p:nvSpPr>
        <p:spPr/>
        <p:txBody>
          <a:bodyPr/>
          <a:lstStyle/>
          <a:p>
            <a:fld id="{D8C2E80E-A818-EA4B-839C-9030708D7285}" type="slidenum">
              <a:rPr lang="en-US" smtClean="0"/>
              <a:t>48</a:t>
            </a:fld>
            <a:endParaRPr lang="en-US" dirty="0"/>
          </a:p>
        </p:txBody>
      </p:sp>
      <p:pic>
        <p:nvPicPr>
          <p:cNvPr id="6" name="Picture 5">
            <a:extLst>
              <a:ext uri="{FF2B5EF4-FFF2-40B4-BE49-F238E27FC236}">
                <a16:creationId xmlns:a16="http://schemas.microsoft.com/office/drawing/2014/main" id="{FFB89C57-E5A4-9847-99E3-DC915EC74B05}"/>
              </a:ext>
            </a:extLst>
          </p:cNvPr>
          <p:cNvPicPr>
            <a:picLocks noChangeAspect="1"/>
          </p:cNvPicPr>
          <p:nvPr/>
        </p:nvPicPr>
        <p:blipFill>
          <a:blip r:embed="rId2"/>
          <a:stretch>
            <a:fillRect/>
          </a:stretch>
        </p:blipFill>
        <p:spPr>
          <a:xfrm>
            <a:off x="1283626" y="3629734"/>
            <a:ext cx="7393769" cy="3228265"/>
          </a:xfrm>
          <a:prstGeom prst="rect">
            <a:avLst/>
          </a:prstGeom>
        </p:spPr>
      </p:pic>
    </p:spTree>
    <p:extLst>
      <p:ext uri="{BB962C8B-B14F-4D97-AF65-F5344CB8AC3E}">
        <p14:creationId xmlns:p14="http://schemas.microsoft.com/office/powerpoint/2010/main" val="3138667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CACF-4967-5448-BA96-967367DF9CCF}"/>
              </a:ext>
            </a:extLst>
          </p:cNvPr>
          <p:cNvSpPr>
            <a:spLocks noGrp="1"/>
          </p:cNvSpPr>
          <p:nvPr>
            <p:ph type="title"/>
          </p:nvPr>
        </p:nvSpPr>
        <p:spPr/>
        <p:txBody>
          <a:bodyPr/>
          <a:lstStyle/>
          <a:p>
            <a:r>
              <a:rPr lang="en-US" dirty="0"/>
              <a:t>Example </a:t>
            </a:r>
          </a:p>
        </p:txBody>
      </p:sp>
      <p:sp>
        <p:nvSpPr>
          <p:cNvPr id="3" name="Content Placeholder 2">
            <a:extLst>
              <a:ext uri="{FF2B5EF4-FFF2-40B4-BE49-F238E27FC236}">
                <a16:creationId xmlns:a16="http://schemas.microsoft.com/office/drawing/2014/main" id="{AD02C786-E54C-9C45-A4F7-3F6D946241C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9781CE7D-4F3E-0743-BDE1-127B85C8244B}"/>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01051686-1038-D748-9440-D4412A056546}"/>
              </a:ext>
            </a:extLst>
          </p:cNvPr>
          <p:cNvSpPr>
            <a:spLocks noGrp="1"/>
          </p:cNvSpPr>
          <p:nvPr>
            <p:ph type="sldNum" sz="quarter" idx="12"/>
          </p:nvPr>
        </p:nvSpPr>
        <p:spPr/>
        <p:txBody>
          <a:bodyPr/>
          <a:lstStyle/>
          <a:p>
            <a:fld id="{D8C2E80E-A818-EA4B-839C-9030708D7285}" type="slidenum">
              <a:rPr lang="en-US" smtClean="0"/>
              <a:t>49</a:t>
            </a:fld>
            <a:endParaRPr lang="en-US" dirty="0"/>
          </a:p>
        </p:txBody>
      </p:sp>
      <p:pic>
        <p:nvPicPr>
          <p:cNvPr id="6" name="Picture 5">
            <a:extLst>
              <a:ext uri="{FF2B5EF4-FFF2-40B4-BE49-F238E27FC236}">
                <a16:creationId xmlns:a16="http://schemas.microsoft.com/office/drawing/2014/main" id="{6D595B77-26E0-D84C-B0AE-647F2685FF62}"/>
              </a:ext>
            </a:extLst>
          </p:cNvPr>
          <p:cNvPicPr>
            <a:picLocks noChangeAspect="1"/>
          </p:cNvPicPr>
          <p:nvPr/>
        </p:nvPicPr>
        <p:blipFill>
          <a:blip r:embed="rId2"/>
          <a:stretch>
            <a:fillRect/>
          </a:stretch>
        </p:blipFill>
        <p:spPr>
          <a:xfrm>
            <a:off x="314324" y="1642490"/>
            <a:ext cx="4440555" cy="5139983"/>
          </a:xfrm>
          <a:prstGeom prst="rect">
            <a:avLst/>
          </a:prstGeom>
        </p:spPr>
      </p:pic>
      <p:pic>
        <p:nvPicPr>
          <p:cNvPr id="8" name="Picture 7">
            <a:extLst>
              <a:ext uri="{FF2B5EF4-FFF2-40B4-BE49-F238E27FC236}">
                <a16:creationId xmlns:a16="http://schemas.microsoft.com/office/drawing/2014/main" id="{E840D69D-86F2-AF4B-B6C5-E7C57FB0E8B6}"/>
              </a:ext>
            </a:extLst>
          </p:cNvPr>
          <p:cNvPicPr>
            <a:picLocks noChangeAspect="1"/>
          </p:cNvPicPr>
          <p:nvPr/>
        </p:nvPicPr>
        <p:blipFill>
          <a:blip r:embed="rId3"/>
          <a:stretch>
            <a:fillRect/>
          </a:stretch>
        </p:blipFill>
        <p:spPr>
          <a:xfrm>
            <a:off x="4960914" y="1571625"/>
            <a:ext cx="5547652" cy="4974251"/>
          </a:xfrm>
          <a:prstGeom prst="rect">
            <a:avLst/>
          </a:prstGeom>
        </p:spPr>
      </p:pic>
      <p:sp>
        <p:nvSpPr>
          <p:cNvPr id="7" name="TextBox 6">
            <a:extLst>
              <a:ext uri="{FF2B5EF4-FFF2-40B4-BE49-F238E27FC236}">
                <a16:creationId xmlns:a16="http://schemas.microsoft.com/office/drawing/2014/main" id="{D51F9B9A-585B-5545-BCEF-FCCA445DF34E}"/>
              </a:ext>
            </a:extLst>
          </p:cNvPr>
          <p:cNvSpPr txBox="1"/>
          <p:nvPr/>
        </p:nvSpPr>
        <p:spPr>
          <a:xfrm>
            <a:off x="9848762" y="2274570"/>
            <a:ext cx="2122170" cy="923330"/>
          </a:xfrm>
          <a:prstGeom prst="rect">
            <a:avLst/>
          </a:prstGeom>
          <a:noFill/>
        </p:spPr>
        <p:txBody>
          <a:bodyPr wrap="square" rtlCol="0">
            <a:spAutoFit/>
          </a:bodyPr>
          <a:lstStyle/>
          <a:p>
            <a:r>
              <a:rPr lang="en-US" dirty="0">
                <a:solidFill>
                  <a:srgbClr val="FF0000"/>
                </a:solidFill>
              </a:rPr>
              <a:t>There is a mistake here!!  For sunny: 2 yes, 3 no</a:t>
            </a:r>
          </a:p>
        </p:txBody>
      </p:sp>
      <p:sp>
        <p:nvSpPr>
          <p:cNvPr id="9" name="TextBox 8">
            <a:extLst>
              <a:ext uri="{FF2B5EF4-FFF2-40B4-BE49-F238E27FC236}">
                <a16:creationId xmlns:a16="http://schemas.microsoft.com/office/drawing/2014/main" id="{E404FE57-146C-8946-B35D-9036D52C986F}"/>
              </a:ext>
            </a:extLst>
          </p:cNvPr>
          <p:cNvSpPr txBox="1"/>
          <p:nvPr/>
        </p:nvSpPr>
        <p:spPr>
          <a:xfrm>
            <a:off x="4754879" y="300038"/>
            <a:ext cx="5189221" cy="369332"/>
          </a:xfrm>
          <a:prstGeom prst="rect">
            <a:avLst/>
          </a:prstGeom>
          <a:noFill/>
        </p:spPr>
        <p:txBody>
          <a:bodyPr wrap="square" rtlCol="0">
            <a:spAutoFit/>
          </a:bodyPr>
          <a:lstStyle/>
          <a:p>
            <a:r>
              <a:rPr lang="en-US" dirty="0">
                <a:solidFill>
                  <a:srgbClr val="FF0000"/>
                </a:solidFill>
              </a:rPr>
              <a:t>Number of Yes are 9 , number of No are 5</a:t>
            </a:r>
          </a:p>
        </p:txBody>
      </p:sp>
    </p:spTree>
    <p:extLst>
      <p:ext uri="{BB962C8B-B14F-4D97-AF65-F5344CB8AC3E}">
        <p14:creationId xmlns:p14="http://schemas.microsoft.com/office/powerpoint/2010/main" val="215438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A9FB1-BDFB-C84E-8B9F-130C538CEF2D}"/>
              </a:ext>
            </a:extLst>
          </p:cNvPr>
          <p:cNvSpPr>
            <a:spLocks noGrp="1"/>
          </p:cNvSpPr>
          <p:nvPr>
            <p:ph type="title"/>
          </p:nvPr>
        </p:nvSpPr>
        <p:spPr>
          <a:xfrm>
            <a:off x="8156350" y="484632"/>
            <a:ext cx="3544035" cy="1609344"/>
          </a:xfrm>
          <a:ln>
            <a:noFill/>
          </a:ln>
        </p:spPr>
        <p:txBody>
          <a:bodyPr>
            <a:normAutofit/>
          </a:bodyPr>
          <a:lstStyle/>
          <a:p>
            <a:r>
              <a:rPr lang="en-US" sz="2700" b="1"/>
              <a:t>WHAT IS THE DIFFERENCE BETWEEN AI AND ML?</a:t>
            </a:r>
            <a:endParaRPr lang="en-US" sz="2700"/>
          </a:p>
        </p:txBody>
      </p:sp>
      <p:sp>
        <p:nvSpPr>
          <p:cNvPr id="3" name="Content Placeholder 2">
            <a:extLst>
              <a:ext uri="{FF2B5EF4-FFF2-40B4-BE49-F238E27FC236}">
                <a16:creationId xmlns:a16="http://schemas.microsoft.com/office/drawing/2014/main" id="{428E0022-7D81-6F4E-82DE-2CB311B32145}"/>
              </a:ext>
            </a:extLst>
          </p:cNvPr>
          <p:cNvSpPr>
            <a:spLocks noGrp="1"/>
          </p:cNvSpPr>
          <p:nvPr>
            <p:ph idx="1"/>
          </p:nvPr>
        </p:nvSpPr>
        <p:spPr>
          <a:xfrm>
            <a:off x="8156351" y="2121408"/>
            <a:ext cx="3544034" cy="4050792"/>
          </a:xfrm>
        </p:spPr>
        <p:txBody>
          <a:bodyPr>
            <a:normAutofit/>
          </a:bodyPr>
          <a:lstStyle/>
          <a:p>
            <a:r>
              <a:rPr lang="en-US" sz="1600"/>
              <a:t>ML is just one method for achieving artificial intelligence.</a:t>
            </a:r>
          </a:p>
          <a:p>
            <a:r>
              <a:rPr lang="en-US" sz="1600"/>
              <a:t>While artificial intelligence (AI) is the broad science of mimicking human abilities, machine learning is a specific subset of AI that trains a machine how to learn.</a:t>
            </a:r>
          </a:p>
        </p:txBody>
      </p:sp>
      <p:sp>
        <p:nvSpPr>
          <p:cNvPr id="4" name="Date Placeholder 3">
            <a:extLst>
              <a:ext uri="{FF2B5EF4-FFF2-40B4-BE49-F238E27FC236}">
                <a16:creationId xmlns:a16="http://schemas.microsoft.com/office/drawing/2014/main" id="{72619BCE-ADD5-444B-92F8-19C173C6B43B}"/>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First Semester 2018-2019</a:t>
            </a:r>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9E8B5E89-C5F0-B74F-92C1-72941C00008E}"/>
              </a:ext>
            </a:extLst>
          </p:cNvPr>
          <p:cNvSpPr>
            <a:spLocks noGrp="1"/>
          </p:cNvSpPr>
          <p:nvPr>
            <p:ph type="sldNum" sz="quarter" idx="12"/>
          </p:nvPr>
        </p:nvSpPr>
        <p:spPr>
          <a:xfrm>
            <a:off x="11311128" y="6272784"/>
            <a:ext cx="640080" cy="365125"/>
          </a:xfrm>
        </p:spPr>
        <p:txBody>
          <a:bodyPr>
            <a:normAutofit/>
          </a:bodyPr>
          <a:lstStyle/>
          <a:p>
            <a:pPr>
              <a:spcAft>
                <a:spcPts val="600"/>
              </a:spcAft>
            </a:pPr>
            <a:fld id="{D8C2E80E-A818-EA4B-839C-9030708D7285}"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A110A741-2F5A-9C46-9810-3B01551C7C55}"/>
              </a:ext>
            </a:extLst>
          </p:cNvPr>
          <p:cNvPicPr>
            <a:picLocks noChangeAspect="1"/>
          </p:cNvPicPr>
          <p:nvPr/>
        </p:nvPicPr>
        <p:blipFill>
          <a:blip r:embed="rId5"/>
          <a:stretch>
            <a:fillRect/>
          </a:stretch>
        </p:blipFill>
        <p:spPr>
          <a:xfrm>
            <a:off x="30890" y="904338"/>
            <a:ext cx="7645400" cy="4711700"/>
          </a:xfrm>
          <a:prstGeom prst="rect">
            <a:avLst/>
          </a:prstGeom>
        </p:spPr>
      </p:pic>
    </p:spTree>
    <p:extLst>
      <p:ext uri="{BB962C8B-B14F-4D97-AF65-F5344CB8AC3E}">
        <p14:creationId xmlns:p14="http://schemas.microsoft.com/office/powerpoint/2010/main" val="1934538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42EE-5ED6-0041-B028-0158857E54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E3C521-B3F3-D144-B3FF-0A3B222FEBC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21109E1-93E4-9F48-AF1F-53E2F0AC26D6}"/>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1AC7712-45C7-7646-A8F9-995E7EBED798}"/>
              </a:ext>
            </a:extLst>
          </p:cNvPr>
          <p:cNvSpPr>
            <a:spLocks noGrp="1"/>
          </p:cNvSpPr>
          <p:nvPr>
            <p:ph type="sldNum" sz="quarter" idx="12"/>
          </p:nvPr>
        </p:nvSpPr>
        <p:spPr/>
        <p:txBody>
          <a:bodyPr/>
          <a:lstStyle/>
          <a:p>
            <a:fld id="{D8C2E80E-A818-EA4B-839C-9030708D7285}" type="slidenum">
              <a:rPr lang="en-US" smtClean="0"/>
              <a:t>50</a:t>
            </a:fld>
            <a:endParaRPr lang="en-US" dirty="0"/>
          </a:p>
        </p:txBody>
      </p:sp>
      <p:pic>
        <p:nvPicPr>
          <p:cNvPr id="6" name="Picture 5">
            <a:extLst>
              <a:ext uri="{FF2B5EF4-FFF2-40B4-BE49-F238E27FC236}">
                <a16:creationId xmlns:a16="http://schemas.microsoft.com/office/drawing/2014/main" id="{750FD8EF-4A1F-8C45-ACB3-4ECC7673F12F}"/>
              </a:ext>
            </a:extLst>
          </p:cNvPr>
          <p:cNvPicPr>
            <a:picLocks noChangeAspect="1"/>
          </p:cNvPicPr>
          <p:nvPr/>
        </p:nvPicPr>
        <p:blipFill>
          <a:blip r:embed="rId2"/>
          <a:stretch>
            <a:fillRect/>
          </a:stretch>
        </p:blipFill>
        <p:spPr>
          <a:xfrm>
            <a:off x="204567" y="455636"/>
            <a:ext cx="11317519" cy="5817147"/>
          </a:xfrm>
          <a:prstGeom prst="rect">
            <a:avLst/>
          </a:prstGeom>
        </p:spPr>
      </p:pic>
      <p:sp>
        <p:nvSpPr>
          <p:cNvPr id="7" name="TextBox 6">
            <a:extLst>
              <a:ext uri="{FF2B5EF4-FFF2-40B4-BE49-F238E27FC236}">
                <a16:creationId xmlns:a16="http://schemas.microsoft.com/office/drawing/2014/main" id="{876F4A2C-CB57-704B-8405-20B558F05A8F}"/>
              </a:ext>
            </a:extLst>
          </p:cNvPr>
          <p:cNvSpPr txBox="1"/>
          <p:nvPr/>
        </p:nvSpPr>
        <p:spPr>
          <a:xfrm>
            <a:off x="445770" y="1571625"/>
            <a:ext cx="172593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FF0000"/>
                </a:solidFill>
              </a:rPr>
              <a:t>Same mistake </a:t>
            </a:r>
            <a:r>
              <a:rPr lang="en-US" dirty="0">
                <a:solidFill>
                  <a:srgbClr val="FF0000"/>
                </a:solidFill>
                <a:sym typeface="Wingdings" pitchFamily="2" charset="2"/>
              </a:rPr>
              <a:t> is here too</a:t>
            </a:r>
          </a:p>
          <a:p>
            <a:endParaRPr lang="en-US" dirty="0">
              <a:solidFill>
                <a:srgbClr val="FF0000"/>
              </a:solidFill>
              <a:sym typeface="Wingdings" pitchFamily="2" charset="2"/>
            </a:endParaRPr>
          </a:p>
          <a:p>
            <a:r>
              <a:rPr lang="en-US" dirty="0">
                <a:solidFill>
                  <a:srgbClr val="FF0000"/>
                </a:solidFill>
                <a:sym typeface="Wingdings" pitchFamily="2" charset="2"/>
              </a:rPr>
              <a:t>Never mine </a:t>
            </a:r>
            <a:endParaRPr lang="en-US" dirty="0">
              <a:solidFill>
                <a:srgbClr val="FF0000"/>
              </a:solidFill>
            </a:endParaRPr>
          </a:p>
        </p:txBody>
      </p:sp>
      <p:sp>
        <p:nvSpPr>
          <p:cNvPr id="8" name="TextBox 7">
            <a:extLst>
              <a:ext uri="{FF2B5EF4-FFF2-40B4-BE49-F238E27FC236}">
                <a16:creationId xmlns:a16="http://schemas.microsoft.com/office/drawing/2014/main" id="{D6886024-4F69-9141-BFB5-6AF9A0A45B7D}"/>
              </a:ext>
            </a:extLst>
          </p:cNvPr>
          <p:cNvSpPr txBox="1"/>
          <p:nvPr/>
        </p:nvSpPr>
        <p:spPr>
          <a:xfrm>
            <a:off x="9315450" y="3097530"/>
            <a:ext cx="1922526" cy="369332"/>
          </a:xfrm>
          <a:prstGeom prst="rect">
            <a:avLst/>
          </a:prstGeom>
          <a:noFill/>
        </p:spPr>
        <p:txBody>
          <a:bodyPr wrap="square" rtlCol="0">
            <a:spAutoFit/>
          </a:bodyPr>
          <a:lstStyle/>
          <a:p>
            <a:r>
              <a:rPr lang="en-US" dirty="0">
                <a:solidFill>
                  <a:srgbClr val="FF0000"/>
                </a:solidFill>
              </a:rPr>
              <a:t>Must be 9/14 </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4245201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E5BC-EBE9-7E42-94A4-98F92E8C82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1E0169-25CF-0A4F-BA7B-C15198FDE599}"/>
              </a:ext>
            </a:extLst>
          </p:cNvPr>
          <p:cNvSpPr>
            <a:spLocks noGrp="1"/>
          </p:cNvSpPr>
          <p:nvPr>
            <p:ph idx="1"/>
          </p:nvPr>
        </p:nvSpPr>
        <p:spPr>
          <a:xfrm>
            <a:off x="373920" y="4720999"/>
            <a:ext cx="11387137" cy="1656471"/>
          </a:xfrm>
        </p:spPr>
        <p:txBody>
          <a:bodyPr>
            <a:normAutofit fontScale="85000" lnSpcReduction="20000"/>
          </a:bodyPr>
          <a:lstStyle/>
          <a:p>
            <a:r>
              <a:rPr lang="en-US" dirty="0"/>
              <a:t>Suppose we have a </a:t>
            </a:r>
            <a:r>
              <a:rPr lang="en-US" b="1" dirty="0"/>
              <a:t>Day</a:t>
            </a:r>
            <a:r>
              <a:rPr lang="en-US" dirty="0"/>
              <a:t> with the following values :</a:t>
            </a:r>
          </a:p>
          <a:p>
            <a:r>
              <a:rPr lang="en-US" dirty="0"/>
              <a:t>Outlook = Rain</a:t>
            </a:r>
          </a:p>
          <a:p>
            <a:r>
              <a:rPr lang="en-US" dirty="0"/>
              <a:t>Humidity = High</a:t>
            </a:r>
          </a:p>
          <a:p>
            <a:r>
              <a:rPr lang="en-US" dirty="0"/>
              <a:t>Wind = Weak</a:t>
            </a:r>
          </a:p>
          <a:p>
            <a:r>
              <a:rPr lang="en-US" dirty="0"/>
              <a:t>Play = ?</a:t>
            </a:r>
          </a:p>
        </p:txBody>
      </p:sp>
      <p:sp>
        <p:nvSpPr>
          <p:cNvPr id="4" name="Date Placeholder 3">
            <a:extLst>
              <a:ext uri="{FF2B5EF4-FFF2-40B4-BE49-F238E27FC236}">
                <a16:creationId xmlns:a16="http://schemas.microsoft.com/office/drawing/2014/main" id="{9975E41D-1DAA-CF47-BDEC-F83F533CF796}"/>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6A6739AE-EE7B-FF46-82D7-6CE390EF1888}"/>
              </a:ext>
            </a:extLst>
          </p:cNvPr>
          <p:cNvSpPr>
            <a:spLocks noGrp="1"/>
          </p:cNvSpPr>
          <p:nvPr>
            <p:ph type="sldNum" sz="quarter" idx="12"/>
          </p:nvPr>
        </p:nvSpPr>
        <p:spPr/>
        <p:txBody>
          <a:bodyPr/>
          <a:lstStyle/>
          <a:p>
            <a:fld id="{D8C2E80E-A818-EA4B-839C-9030708D7285}" type="slidenum">
              <a:rPr lang="en-US" smtClean="0"/>
              <a:t>51</a:t>
            </a:fld>
            <a:endParaRPr lang="en-US" dirty="0"/>
          </a:p>
        </p:txBody>
      </p:sp>
      <p:pic>
        <p:nvPicPr>
          <p:cNvPr id="6" name="Picture 5">
            <a:extLst>
              <a:ext uri="{FF2B5EF4-FFF2-40B4-BE49-F238E27FC236}">
                <a16:creationId xmlns:a16="http://schemas.microsoft.com/office/drawing/2014/main" id="{F4AA2357-62C6-574D-97DE-6392B2792EE8}"/>
              </a:ext>
            </a:extLst>
          </p:cNvPr>
          <p:cNvPicPr>
            <a:picLocks noChangeAspect="1"/>
          </p:cNvPicPr>
          <p:nvPr/>
        </p:nvPicPr>
        <p:blipFill>
          <a:blip r:embed="rId2"/>
          <a:stretch>
            <a:fillRect/>
          </a:stretch>
        </p:blipFill>
        <p:spPr>
          <a:xfrm>
            <a:off x="183771" y="225111"/>
            <a:ext cx="11767437" cy="3998254"/>
          </a:xfrm>
          <a:prstGeom prst="rect">
            <a:avLst/>
          </a:prstGeom>
        </p:spPr>
      </p:pic>
    </p:spTree>
    <p:extLst>
      <p:ext uri="{BB962C8B-B14F-4D97-AF65-F5344CB8AC3E}">
        <p14:creationId xmlns:p14="http://schemas.microsoft.com/office/powerpoint/2010/main" val="2550427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68E9-28BE-454F-8369-C3BAF2022EC0}"/>
              </a:ext>
            </a:extLst>
          </p:cNvPr>
          <p:cNvSpPr>
            <a:spLocks noGrp="1"/>
          </p:cNvSpPr>
          <p:nvPr>
            <p:ph type="title"/>
          </p:nvPr>
        </p:nvSpPr>
        <p:spPr/>
        <p:txBody>
          <a:bodyPr>
            <a:normAutofit/>
          </a:bodyPr>
          <a:lstStyle/>
          <a:p>
            <a:r>
              <a:rPr lang="en-US" sz="4400" dirty="0"/>
              <a:t>predict whether we can play on that day or not.</a:t>
            </a:r>
          </a:p>
        </p:txBody>
      </p:sp>
      <p:sp>
        <p:nvSpPr>
          <p:cNvPr id="3" name="Content Placeholder 2">
            <a:extLst>
              <a:ext uri="{FF2B5EF4-FFF2-40B4-BE49-F238E27FC236}">
                <a16:creationId xmlns:a16="http://schemas.microsoft.com/office/drawing/2014/main" id="{0B8AA0A1-BE0A-8947-B013-D0F66AA465E8}"/>
              </a:ext>
            </a:extLst>
          </p:cNvPr>
          <p:cNvSpPr>
            <a:spLocks noGrp="1"/>
          </p:cNvSpPr>
          <p:nvPr>
            <p:ph idx="1"/>
          </p:nvPr>
        </p:nvSpPr>
        <p:spPr/>
        <p:txBody>
          <a:bodyPr>
            <a:normAutofit/>
          </a:bodyPr>
          <a:lstStyle/>
          <a:p>
            <a:r>
              <a:rPr lang="en-US" b="1" dirty="0"/>
              <a:t>Likelihood of 'Yes' on that Day =</a:t>
            </a:r>
            <a:r>
              <a:rPr lang="en-US" dirty="0"/>
              <a:t> P(Outlook = </a:t>
            </a:r>
            <a:r>
              <a:rPr lang="en-US" dirty="0" err="1"/>
              <a:t>Rain|Yes</a:t>
            </a:r>
            <a:r>
              <a:rPr lang="en-US" dirty="0"/>
              <a:t>)*P(Humidity= </a:t>
            </a:r>
            <a:r>
              <a:rPr lang="en-US" dirty="0" err="1"/>
              <a:t>High|Yes</a:t>
            </a:r>
            <a:r>
              <a:rPr lang="en-US" dirty="0"/>
              <a:t>)* P(Wind= </a:t>
            </a:r>
            <a:r>
              <a:rPr lang="en-US" dirty="0" err="1"/>
              <a:t>Weak|Yes</a:t>
            </a:r>
            <a:r>
              <a:rPr lang="en-US" dirty="0"/>
              <a:t>)*P(Yes)</a:t>
            </a:r>
          </a:p>
          <a:p>
            <a:pPr lvl="1"/>
            <a:r>
              <a:rPr lang="en-US" dirty="0"/>
              <a:t>= 2/9 * 3/9 * 6/9 * 9/14 = 0.0199</a:t>
            </a:r>
          </a:p>
          <a:p>
            <a:r>
              <a:rPr lang="en-US" b="1" dirty="0"/>
              <a:t>Likelihood of 'No' on that Day = </a:t>
            </a:r>
            <a:r>
              <a:rPr lang="en-US" dirty="0"/>
              <a:t>P(Outlook = </a:t>
            </a:r>
            <a:r>
              <a:rPr lang="en-US" dirty="0" err="1"/>
              <a:t>Rain|No</a:t>
            </a:r>
            <a:r>
              <a:rPr lang="en-US" dirty="0"/>
              <a:t>)*P(Humidity= </a:t>
            </a:r>
            <a:r>
              <a:rPr lang="en-US" dirty="0" err="1"/>
              <a:t>High|No</a:t>
            </a:r>
            <a:r>
              <a:rPr lang="en-US" dirty="0"/>
              <a:t>)* P(Wind= </a:t>
            </a:r>
            <a:r>
              <a:rPr lang="en-US" dirty="0" err="1"/>
              <a:t>Weak|No</a:t>
            </a:r>
            <a:r>
              <a:rPr lang="en-US" dirty="0"/>
              <a:t>)*P(No)</a:t>
            </a:r>
          </a:p>
          <a:p>
            <a:pPr lvl="1"/>
            <a:r>
              <a:rPr lang="en-US" dirty="0"/>
              <a:t>= 2/5 * 4/5 * 2/5 * 5/14 = 0.0166</a:t>
            </a:r>
          </a:p>
          <a:p>
            <a:r>
              <a:rPr lang="en-US" dirty="0"/>
              <a:t>Now, when we normalize the value, we get:</a:t>
            </a:r>
          </a:p>
          <a:p>
            <a:r>
              <a:rPr lang="en-US" b="1" dirty="0"/>
              <a:t>P(Yes) =  0.0199 / (0.0199+ 0.0166) = 0.55</a:t>
            </a:r>
            <a:endParaRPr lang="en-US" dirty="0"/>
          </a:p>
          <a:p>
            <a:r>
              <a:rPr lang="en-US" b="1" dirty="0"/>
              <a:t>P(No) = 0.0166 / (0.0199+ 0.0166)  = 0.45</a:t>
            </a:r>
            <a:endParaRPr lang="en-US" dirty="0"/>
          </a:p>
          <a:p>
            <a:r>
              <a:rPr lang="en-US" dirty="0"/>
              <a:t>Our model predicts that there is a </a:t>
            </a:r>
            <a:r>
              <a:rPr lang="en-US" b="1" dirty="0"/>
              <a:t>55%</a:t>
            </a:r>
            <a:r>
              <a:rPr lang="en-US" dirty="0"/>
              <a:t> chance there will be a game tomorrow.</a:t>
            </a:r>
          </a:p>
          <a:p>
            <a:endParaRPr lang="en-US" dirty="0"/>
          </a:p>
        </p:txBody>
      </p:sp>
      <p:sp>
        <p:nvSpPr>
          <p:cNvPr id="4" name="Date Placeholder 3">
            <a:extLst>
              <a:ext uri="{FF2B5EF4-FFF2-40B4-BE49-F238E27FC236}">
                <a16:creationId xmlns:a16="http://schemas.microsoft.com/office/drawing/2014/main" id="{A6DEC325-B1AD-DB45-81B3-A817A144974F}"/>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447310E9-6F8A-9F46-B991-C9A56EAE7BDB}"/>
              </a:ext>
            </a:extLst>
          </p:cNvPr>
          <p:cNvSpPr>
            <a:spLocks noGrp="1"/>
          </p:cNvSpPr>
          <p:nvPr>
            <p:ph type="sldNum" sz="quarter" idx="12"/>
          </p:nvPr>
        </p:nvSpPr>
        <p:spPr/>
        <p:txBody>
          <a:bodyPr/>
          <a:lstStyle/>
          <a:p>
            <a:fld id="{D8C2E80E-A818-EA4B-839C-9030708D7285}" type="slidenum">
              <a:rPr lang="en-US" smtClean="0"/>
              <a:t>52</a:t>
            </a:fld>
            <a:endParaRPr lang="en-US" dirty="0"/>
          </a:p>
        </p:txBody>
      </p:sp>
    </p:spTree>
    <p:extLst>
      <p:ext uri="{BB962C8B-B14F-4D97-AF65-F5344CB8AC3E}">
        <p14:creationId xmlns:p14="http://schemas.microsoft.com/office/powerpoint/2010/main" val="1592085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8A6E-93F6-C848-92F5-ED3BDB7BF799}"/>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97447F49-19B1-A94F-9D46-B8715B34E190}"/>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90DAD311-4FBB-5E4A-B2B4-CC6AEE145D63}"/>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B206498C-A59B-D246-AD2A-570C9C640207}"/>
              </a:ext>
            </a:extLst>
          </p:cNvPr>
          <p:cNvSpPr>
            <a:spLocks noGrp="1"/>
          </p:cNvSpPr>
          <p:nvPr>
            <p:ph type="sldNum" sz="quarter" idx="12"/>
          </p:nvPr>
        </p:nvSpPr>
        <p:spPr/>
        <p:txBody>
          <a:bodyPr/>
          <a:lstStyle/>
          <a:p>
            <a:fld id="{D8C2E80E-A818-EA4B-839C-9030708D7285}" type="slidenum">
              <a:rPr lang="en-US" smtClean="0"/>
              <a:t>53</a:t>
            </a:fld>
            <a:endParaRPr lang="en-US" dirty="0"/>
          </a:p>
        </p:txBody>
      </p:sp>
      <p:pic>
        <p:nvPicPr>
          <p:cNvPr id="6" name="Picture 5">
            <a:extLst>
              <a:ext uri="{FF2B5EF4-FFF2-40B4-BE49-F238E27FC236}">
                <a16:creationId xmlns:a16="http://schemas.microsoft.com/office/drawing/2014/main" id="{5686216A-E702-FA4D-9886-5589E111DE1C}"/>
              </a:ext>
            </a:extLst>
          </p:cNvPr>
          <p:cNvPicPr>
            <a:picLocks noChangeAspect="1"/>
          </p:cNvPicPr>
          <p:nvPr/>
        </p:nvPicPr>
        <p:blipFill>
          <a:blip r:embed="rId2"/>
          <a:stretch>
            <a:fillRect/>
          </a:stretch>
        </p:blipFill>
        <p:spPr>
          <a:xfrm>
            <a:off x="0" y="1498600"/>
            <a:ext cx="8989255" cy="5133242"/>
          </a:xfrm>
          <a:prstGeom prst="rect">
            <a:avLst/>
          </a:prstGeom>
        </p:spPr>
      </p:pic>
      <p:sp>
        <p:nvSpPr>
          <p:cNvPr id="7" name="TextBox 6">
            <a:extLst>
              <a:ext uri="{FF2B5EF4-FFF2-40B4-BE49-F238E27FC236}">
                <a16:creationId xmlns:a16="http://schemas.microsoft.com/office/drawing/2014/main" id="{7D3072DA-24D2-914B-9507-9016F8DA2AD7}"/>
              </a:ext>
            </a:extLst>
          </p:cNvPr>
          <p:cNvSpPr txBox="1"/>
          <p:nvPr/>
        </p:nvSpPr>
        <p:spPr>
          <a:xfrm>
            <a:off x="8989255" y="1139483"/>
            <a:ext cx="3202745"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Imagine you take a random sample of 500 passengers. In this sample, </a:t>
            </a:r>
            <a:r>
              <a:rPr lang="en-US" b="1" dirty="0"/>
              <a:t>30% of people survived</a:t>
            </a:r>
            <a:r>
              <a:rPr lang="en-US" dirty="0"/>
              <a:t>. Among passenger who survived, the </a:t>
            </a:r>
            <a:r>
              <a:rPr lang="en-US" b="1" dirty="0"/>
              <a:t>fare ticket mean is 100$</a:t>
            </a:r>
            <a:r>
              <a:rPr lang="en-US" dirty="0"/>
              <a:t>. It falls to </a:t>
            </a:r>
            <a:r>
              <a:rPr lang="en-US" b="1" dirty="0"/>
              <a:t>50$</a:t>
            </a:r>
            <a:r>
              <a:rPr lang="en-US" dirty="0"/>
              <a:t> in the subset of people who </a:t>
            </a:r>
            <a:r>
              <a:rPr lang="en-US" b="1" dirty="0"/>
              <a:t>did not survive</a:t>
            </a:r>
            <a:r>
              <a:rPr lang="en-US" dirty="0"/>
              <a:t>. Now, let’s say you have a new passenger. You do not know if he survived or not but you know he bought a </a:t>
            </a:r>
            <a:r>
              <a:rPr lang="en-US" b="1" dirty="0"/>
              <a:t>30$ ticket</a:t>
            </a:r>
            <a:r>
              <a:rPr lang="en-US" dirty="0"/>
              <a:t> to cross the Atlantic. What is your prediction of survival for this passenger?</a:t>
            </a:r>
          </a:p>
        </p:txBody>
      </p:sp>
    </p:spTree>
    <p:extLst>
      <p:ext uri="{BB962C8B-B14F-4D97-AF65-F5344CB8AC3E}">
        <p14:creationId xmlns:p14="http://schemas.microsoft.com/office/powerpoint/2010/main" val="2002172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6738-76BB-2140-BE97-C01237D5A221}"/>
              </a:ext>
            </a:extLst>
          </p:cNvPr>
          <p:cNvSpPr>
            <a:spLocks noGrp="1"/>
          </p:cNvSpPr>
          <p:nvPr>
            <p:ph type="title"/>
          </p:nvPr>
        </p:nvSpPr>
        <p:spPr/>
        <p:txBody>
          <a:bodyPr/>
          <a:lstStyle/>
          <a:p>
            <a:r>
              <a:rPr lang="en-US" dirty="0"/>
              <a:t>Not survive</a:t>
            </a:r>
          </a:p>
        </p:txBody>
      </p:sp>
      <p:sp>
        <p:nvSpPr>
          <p:cNvPr id="3" name="Content Placeholder 2">
            <a:extLst>
              <a:ext uri="{FF2B5EF4-FFF2-40B4-BE49-F238E27FC236}">
                <a16:creationId xmlns:a16="http://schemas.microsoft.com/office/drawing/2014/main" id="{9385F9CD-E082-F340-8239-39FF111EF9B3}"/>
              </a:ext>
            </a:extLst>
          </p:cNvPr>
          <p:cNvSpPr>
            <a:spLocks noGrp="1"/>
          </p:cNvSpPr>
          <p:nvPr>
            <p:ph idx="1"/>
          </p:nvPr>
        </p:nvSpPr>
        <p:spPr/>
        <p:txBody>
          <a:bodyPr/>
          <a:lstStyle/>
          <a:p>
            <a:r>
              <a:rPr lang="en-US" dirty="0">
                <a:latin typeface="medium-content-serif-font"/>
              </a:rPr>
              <a:t>You probably answered that this passenger </a:t>
            </a:r>
            <a:r>
              <a:rPr lang="en-US" b="1" dirty="0">
                <a:latin typeface="medium-content-serif-font"/>
              </a:rPr>
              <a:t>did not survive</a:t>
            </a:r>
            <a:r>
              <a:rPr lang="en-US" dirty="0">
                <a:latin typeface="medium-content-serif-font"/>
              </a:rPr>
              <a:t>. Why? </a:t>
            </a:r>
          </a:p>
          <a:p>
            <a:r>
              <a:rPr lang="en-US" dirty="0">
                <a:latin typeface="medium-content-serif-font"/>
              </a:rPr>
              <a:t>You assumed that </a:t>
            </a:r>
            <a:r>
              <a:rPr lang="en-US" b="1" dirty="0">
                <a:latin typeface="medium-content-serif-font"/>
              </a:rPr>
              <a:t>chances of survival were low</a:t>
            </a:r>
            <a:r>
              <a:rPr lang="en-US" dirty="0">
                <a:latin typeface="medium-content-serif-font"/>
              </a:rPr>
              <a:t> and that </a:t>
            </a:r>
            <a:r>
              <a:rPr lang="en-US" b="1" dirty="0">
                <a:latin typeface="medium-content-serif-font"/>
              </a:rPr>
              <a:t>being poor reduced chances of survival</a:t>
            </a:r>
            <a:r>
              <a:rPr lang="en-US" dirty="0">
                <a:latin typeface="medium-content-serif-font"/>
              </a:rPr>
              <a:t>. </a:t>
            </a:r>
          </a:p>
          <a:p>
            <a:r>
              <a:rPr lang="en-US" dirty="0">
                <a:latin typeface="medium-content-serif-font"/>
              </a:rPr>
              <a:t>You put this passenger in the </a:t>
            </a:r>
            <a:r>
              <a:rPr lang="en-US" b="1" dirty="0">
                <a:latin typeface="medium-content-serif-font"/>
              </a:rPr>
              <a:t>closest group of likelihood</a:t>
            </a:r>
            <a:r>
              <a:rPr lang="en-US" dirty="0">
                <a:latin typeface="medium-content-serif-font"/>
              </a:rPr>
              <a:t> (the low fare ticket group). </a:t>
            </a:r>
          </a:p>
          <a:p>
            <a:r>
              <a:rPr lang="en-US" dirty="0">
                <a:latin typeface="medium-content-serif-font"/>
              </a:rPr>
              <a:t>This is what the </a:t>
            </a:r>
            <a:r>
              <a:rPr lang="en-US" b="1" dirty="0">
                <a:latin typeface="medium-content-serif-font"/>
              </a:rPr>
              <a:t>Naive Bayes classifier </a:t>
            </a:r>
            <a:r>
              <a:rPr lang="en-US" dirty="0">
                <a:latin typeface="medium-content-serif-font"/>
              </a:rPr>
              <a:t>does.</a:t>
            </a:r>
            <a:endParaRPr lang="en-US" dirty="0"/>
          </a:p>
          <a:p>
            <a:endParaRPr lang="en-US" dirty="0"/>
          </a:p>
        </p:txBody>
      </p:sp>
      <p:sp>
        <p:nvSpPr>
          <p:cNvPr id="4" name="Date Placeholder 3">
            <a:extLst>
              <a:ext uri="{FF2B5EF4-FFF2-40B4-BE49-F238E27FC236}">
                <a16:creationId xmlns:a16="http://schemas.microsoft.com/office/drawing/2014/main" id="{C87176D6-D2AE-604E-9A98-67ABFDC79FC1}"/>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41EDC3E4-99B3-7E4F-AAAD-14E4DE0F6CF9}"/>
              </a:ext>
            </a:extLst>
          </p:cNvPr>
          <p:cNvSpPr>
            <a:spLocks noGrp="1"/>
          </p:cNvSpPr>
          <p:nvPr>
            <p:ph type="sldNum" sz="quarter" idx="12"/>
          </p:nvPr>
        </p:nvSpPr>
        <p:spPr/>
        <p:txBody>
          <a:bodyPr/>
          <a:lstStyle/>
          <a:p>
            <a:fld id="{D8C2E80E-A818-EA4B-839C-9030708D7285}" type="slidenum">
              <a:rPr lang="en-US" smtClean="0"/>
              <a:t>54</a:t>
            </a:fld>
            <a:endParaRPr lang="en-US" dirty="0"/>
          </a:p>
        </p:txBody>
      </p:sp>
    </p:spTree>
    <p:extLst>
      <p:ext uri="{BB962C8B-B14F-4D97-AF65-F5344CB8AC3E}">
        <p14:creationId xmlns:p14="http://schemas.microsoft.com/office/powerpoint/2010/main" val="3489633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0F6A-4676-DC4F-9B8E-33F4B8DA80F2}"/>
              </a:ext>
            </a:extLst>
          </p:cNvPr>
          <p:cNvSpPr>
            <a:spLocks noGrp="1"/>
          </p:cNvSpPr>
          <p:nvPr>
            <p:ph type="title"/>
          </p:nvPr>
        </p:nvSpPr>
        <p:spPr/>
        <p:txBody>
          <a:bodyPr/>
          <a:lstStyle/>
          <a:p>
            <a:r>
              <a:rPr lang="en-US" dirty="0"/>
              <a:t>Naïve Assumption</a:t>
            </a:r>
          </a:p>
        </p:txBody>
      </p:sp>
      <p:sp>
        <p:nvSpPr>
          <p:cNvPr id="3" name="Content Placeholder 2">
            <a:extLst>
              <a:ext uri="{FF2B5EF4-FFF2-40B4-BE49-F238E27FC236}">
                <a16:creationId xmlns:a16="http://schemas.microsoft.com/office/drawing/2014/main" id="{4AB52942-4BC8-594F-A7E0-E7182FE70F8D}"/>
              </a:ext>
            </a:extLst>
          </p:cNvPr>
          <p:cNvSpPr>
            <a:spLocks noGrp="1"/>
          </p:cNvSpPr>
          <p:nvPr>
            <p:ph idx="1"/>
          </p:nvPr>
        </p:nvSpPr>
        <p:spPr/>
        <p:txBody>
          <a:bodyPr/>
          <a:lstStyle/>
          <a:p>
            <a:r>
              <a:rPr lang="en-US" b="1" dirty="0"/>
              <a:t>assumption of independence among features</a:t>
            </a:r>
            <a:r>
              <a:rPr lang="en-US" dirty="0"/>
              <a:t>. What does it mean? </a:t>
            </a:r>
          </a:p>
          <a:p>
            <a:r>
              <a:rPr lang="en-US" dirty="0"/>
              <a:t>For example, it means we have to assume that the comfort of the room on the Titanic is independent of the fare ticket. </a:t>
            </a:r>
          </a:p>
          <a:p>
            <a:r>
              <a:rPr lang="en-US" b="1" dirty="0"/>
              <a:t>This assumption is absolutely wrong</a:t>
            </a:r>
            <a:r>
              <a:rPr lang="en-US" dirty="0"/>
              <a:t> and it is why it is called </a:t>
            </a:r>
            <a:r>
              <a:rPr lang="en-US" b="1" dirty="0"/>
              <a:t>Naive</a:t>
            </a:r>
            <a:r>
              <a:rPr lang="en-US" dirty="0"/>
              <a:t>. It allows to simplify the calculation, even on very large datasets.</a:t>
            </a:r>
          </a:p>
          <a:p>
            <a:endParaRPr lang="en-US" dirty="0"/>
          </a:p>
          <a:p>
            <a:r>
              <a:rPr lang="en-US" b="1" dirty="0"/>
              <a:t>Naïve </a:t>
            </a:r>
            <a:r>
              <a:rPr lang="en-US" b="1" dirty="0" err="1"/>
              <a:t>bayse</a:t>
            </a:r>
            <a:r>
              <a:rPr lang="en-US" b="1" dirty="0"/>
              <a:t>: finding functions describing the probability of belonging to a class given features</a:t>
            </a:r>
            <a:r>
              <a:rPr lang="en-US" dirty="0"/>
              <a:t>.</a:t>
            </a:r>
          </a:p>
          <a:p>
            <a:endParaRPr lang="en-US" dirty="0"/>
          </a:p>
          <a:p>
            <a:endParaRPr lang="en-US" dirty="0"/>
          </a:p>
        </p:txBody>
      </p:sp>
      <p:sp>
        <p:nvSpPr>
          <p:cNvPr id="4" name="Date Placeholder 3">
            <a:extLst>
              <a:ext uri="{FF2B5EF4-FFF2-40B4-BE49-F238E27FC236}">
                <a16:creationId xmlns:a16="http://schemas.microsoft.com/office/drawing/2014/main" id="{1CDFFC33-7557-C743-8B30-5C63F66D7A3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022EF46E-1676-D943-9216-CBE75D15E602}"/>
              </a:ext>
            </a:extLst>
          </p:cNvPr>
          <p:cNvSpPr>
            <a:spLocks noGrp="1"/>
          </p:cNvSpPr>
          <p:nvPr>
            <p:ph type="sldNum" sz="quarter" idx="12"/>
          </p:nvPr>
        </p:nvSpPr>
        <p:spPr/>
        <p:txBody>
          <a:bodyPr/>
          <a:lstStyle/>
          <a:p>
            <a:fld id="{D8C2E80E-A818-EA4B-839C-9030708D7285}" type="slidenum">
              <a:rPr lang="en-US" smtClean="0"/>
              <a:t>55</a:t>
            </a:fld>
            <a:endParaRPr lang="en-US" dirty="0"/>
          </a:p>
        </p:txBody>
      </p:sp>
      <p:pic>
        <p:nvPicPr>
          <p:cNvPr id="6" name="Picture 5">
            <a:extLst>
              <a:ext uri="{FF2B5EF4-FFF2-40B4-BE49-F238E27FC236}">
                <a16:creationId xmlns:a16="http://schemas.microsoft.com/office/drawing/2014/main" id="{90F83350-72E6-ED49-81C7-3EFBBA9D280E}"/>
              </a:ext>
            </a:extLst>
          </p:cNvPr>
          <p:cNvPicPr>
            <a:picLocks noChangeAspect="1"/>
          </p:cNvPicPr>
          <p:nvPr/>
        </p:nvPicPr>
        <p:blipFill>
          <a:blip r:embed="rId2"/>
          <a:stretch>
            <a:fillRect/>
          </a:stretch>
        </p:blipFill>
        <p:spPr>
          <a:xfrm>
            <a:off x="3175000" y="4889500"/>
            <a:ext cx="6184900" cy="1282700"/>
          </a:xfrm>
          <a:prstGeom prst="rect">
            <a:avLst/>
          </a:prstGeom>
        </p:spPr>
      </p:pic>
    </p:spTree>
    <p:extLst>
      <p:ext uri="{BB962C8B-B14F-4D97-AF65-F5344CB8AC3E}">
        <p14:creationId xmlns:p14="http://schemas.microsoft.com/office/powerpoint/2010/main" val="419792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07DE-EA40-F14B-9066-2D259EFDA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61CC96-83EE-D24A-B8C6-E79AE7009173}"/>
              </a:ext>
            </a:extLst>
          </p:cNvPr>
          <p:cNvSpPr>
            <a:spLocks noGrp="1"/>
          </p:cNvSpPr>
          <p:nvPr>
            <p:ph idx="1"/>
          </p:nvPr>
        </p:nvSpPr>
        <p:spPr/>
        <p:txBody>
          <a:bodyPr/>
          <a:lstStyle/>
          <a:p>
            <a:r>
              <a:rPr lang="en-US" dirty="0"/>
              <a:t>There are three available models in the </a:t>
            </a:r>
            <a:r>
              <a:rPr lang="en-US" dirty="0" err="1"/>
              <a:t>Sklearn</a:t>
            </a:r>
            <a:r>
              <a:rPr lang="en-US" dirty="0"/>
              <a:t> python library:</a:t>
            </a:r>
          </a:p>
          <a:p>
            <a:r>
              <a:rPr lang="en-US" b="1" dirty="0">
                <a:hlinkClick r:id="rId2"/>
              </a:rPr>
              <a:t>Gaussian:</a:t>
            </a:r>
            <a:r>
              <a:rPr lang="en-US" b="1" dirty="0"/>
              <a:t> </a:t>
            </a:r>
            <a:r>
              <a:rPr lang="en-US" dirty="0"/>
              <a:t>It assumes that continuous features follow a </a:t>
            </a:r>
            <a:r>
              <a:rPr lang="en-US" dirty="0">
                <a:hlinkClick r:id="rId3"/>
              </a:rPr>
              <a:t>normal distribution</a:t>
            </a:r>
            <a:r>
              <a:rPr lang="en-US" dirty="0"/>
              <a:t>.</a:t>
            </a:r>
          </a:p>
          <a:p>
            <a:r>
              <a:rPr lang="en-US" b="1" dirty="0">
                <a:hlinkClick r:id="rId2"/>
              </a:rPr>
              <a:t>Multinomial</a:t>
            </a:r>
            <a:r>
              <a:rPr lang="en-US" b="1" dirty="0"/>
              <a:t>: </a:t>
            </a:r>
            <a:r>
              <a:rPr lang="en-US" dirty="0"/>
              <a:t>It is useful if your features are discrete.</a:t>
            </a:r>
          </a:p>
          <a:p>
            <a:r>
              <a:rPr lang="en-US" b="1" dirty="0">
                <a:hlinkClick r:id="rId2"/>
              </a:rPr>
              <a:t>Bernoulli</a:t>
            </a:r>
            <a:r>
              <a:rPr lang="en-US" b="1" dirty="0"/>
              <a:t>: </a:t>
            </a:r>
            <a:r>
              <a:rPr lang="en-US" dirty="0"/>
              <a:t>The binomial model is useful if your features are binary.</a:t>
            </a:r>
          </a:p>
          <a:p>
            <a:endParaRPr lang="en-US" dirty="0"/>
          </a:p>
          <a:p>
            <a:r>
              <a:rPr lang="en-US" dirty="0"/>
              <a:t>You can read more on: </a:t>
            </a:r>
            <a:r>
              <a:rPr lang="en-US" dirty="0">
                <a:hlinkClick r:id="rId4"/>
              </a:rPr>
              <a:t>https://blog.sicara.com/naive-bayes-classifier-sklearn-python-example-tips-42d100429e44</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A1D6F72C-D3F8-414D-BE70-9BD4B2194DE4}"/>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895A5ADB-5A15-944C-9D18-E34495EC910F}"/>
              </a:ext>
            </a:extLst>
          </p:cNvPr>
          <p:cNvSpPr>
            <a:spLocks noGrp="1"/>
          </p:cNvSpPr>
          <p:nvPr>
            <p:ph type="sldNum" sz="quarter" idx="12"/>
          </p:nvPr>
        </p:nvSpPr>
        <p:spPr/>
        <p:txBody>
          <a:bodyPr/>
          <a:lstStyle/>
          <a:p>
            <a:fld id="{D8C2E80E-A818-EA4B-839C-9030708D7285}" type="slidenum">
              <a:rPr lang="en-US" smtClean="0"/>
              <a:t>56</a:t>
            </a:fld>
            <a:endParaRPr lang="en-US" dirty="0"/>
          </a:p>
        </p:txBody>
      </p:sp>
    </p:spTree>
    <p:extLst>
      <p:ext uri="{BB962C8B-B14F-4D97-AF65-F5344CB8AC3E}">
        <p14:creationId xmlns:p14="http://schemas.microsoft.com/office/powerpoint/2010/main" val="3037379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725C-1EA1-7844-B9EC-20B3DED1FDD4}"/>
              </a:ext>
            </a:extLst>
          </p:cNvPr>
          <p:cNvSpPr>
            <a:spLocks noGrp="1"/>
          </p:cNvSpPr>
          <p:nvPr>
            <p:ph type="title"/>
          </p:nvPr>
        </p:nvSpPr>
        <p:spPr/>
        <p:txBody>
          <a:bodyPr>
            <a:normAutofit fontScale="90000"/>
          </a:bodyPr>
          <a:lstStyle/>
          <a:p>
            <a:r>
              <a:rPr lang="en-US" b="1" dirty="0"/>
              <a:t>Pro and cons of Naive Bayes Classifiers</a:t>
            </a:r>
            <a:endParaRPr lang="en-US" dirty="0"/>
          </a:p>
        </p:txBody>
      </p:sp>
      <p:sp>
        <p:nvSpPr>
          <p:cNvPr id="3" name="Content Placeholder 2">
            <a:extLst>
              <a:ext uri="{FF2B5EF4-FFF2-40B4-BE49-F238E27FC236}">
                <a16:creationId xmlns:a16="http://schemas.microsoft.com/office/drawing/2014/main" id="{E8BCB4E3-38F2-0A43-90DF-9B441F29C0B0}"/>
              </a:ext>
            </a:extLst>
          </p:cNvPr>
          <p:cNvSpPr>
            <a:spLocks noGrp="1"/>
          </p:cNvSpPr>
          <p:nvPr>
            <p:ph idx="1"/>
          </p:nvPr>
        </p:nvSpPr>
        <p:spPr/>
        <p:txBody>
          <a:bodyPr>
            <a:normAutofit/>
          </a:bodyPr>
          <a:lstStyle/>
          <a:p>
            <a:r>
              <a:rPr lang="en-US" b="1" i="1" dirty="0"/>
              <a:t>Pros:</a:t>
            </a:r>
            <a:endParaRPr lang="en-US" dirty="0"/>
          </a:p>
          <a:p>
            <a:pPr lvl="1"/>
            <a:r>
              <a:rPr lang="en-US" dirty="0"/>
              <a:t>Computationally fast</a:t>
            </a:r>
          </a:p>
          <a:p>
            <a:pPr lvl="1"/>
            <a:r>
              <a:rPr lang="en-US" dirty="0"/>
              <a:t>Simple to implement</a:t>
            </a:r>
          </a:p>
          <a:p>
            <a:pPr lvl="1"/>
            <a:r>
              <a:rPr lang="en-US" dirty="0"/>
              <a:t>Works well with small datasets</a:t>
            </a:r>
          </a:p>
          <a:p>
            <a:pPr lvl="1"/>
            <a:r>
              <a:rPr lang="en-US" dirty="0"/>
              <a:t>Works well with high dimensions</a:t>
            </a:r>
          </a:p>
          <a:p>
            <a:pPr lvl="1"/>
            <a:r>
              <a:rPr lang="en-US" dirty="0"/>
              <a:t>Perform well even if the </a:t>
            </a:r>
            <a:r>
              <a:rPr lang="en-US" i="1" dirty="0"/>
              <a:t>Naive Assumption</a:t>
            </a:r>
            <a:r>
              <a:rPr lang="en-US" dirty="0"/>
              <a:t> is not perfectly met. In many cases, the approximation is enough to build a good classifier.</a:t>
            </a:r>
          </a:p>
          <a:p>
            <a:r>
              <a:rPr lang="en-US" b="1" i="1" dirty="0"/>
              <a:t>Cons:</a:t>
            </a:r>
            <a:endParaRPr lang="en-US" dirty="0"/>
          </a:p>
          <a:p>
            <a:pPr lvl="1"/>
            <a:r>
              <a:rPr lang="en-US" dirty="0"/>
              <a:t>Require to </a:t>
            </a:r>
            <a:r>
              <a:rPr lang="en-US" b="1" dirty="0"/>
              <a:t>remove correlated features</a:t>
            </a:r>
            <a:endParaRPr lang="en-US" dirty="0"/>
          </a:p>
          <a:p>
            <a:pPr lvl="1"/>
            <a:r>
              <a:rPr lang="en-US" dirty="0"/>
              <a:t>If a categorical variable has a category in test data set </a:t>
            </a:r>
            <a:r>
              <a:rPr lang="en-US" b="1" dirty="0"/>
              <a:t>which was not observed in training data set</a:t>
            </a:r>
            <a:r>
              <a:rPr lang="en-US" dirty="0"/>
              <a:t>, then the model will assign a </a:t>
            </a:r>
            <a:r>
              <a:rPr lang="en-US" b="1" dirty="0"/>
              <a:t>zero probability</a:t>
            </a:r>
            <a:r>
              <a:rPr lang="en-US" dirty="0"/>
              <a:t>. It will not be able to make a prediction. </a:t>
            </a:r>
            <a:br>
              <a:rPr lang="en-US" dirty="0"/>
            </a:br>
            <a:endParaRPr lang="en-US" dirty="0"/>
          </a:p>
          <a:p>
            <a:endParaRPr lang="en-US" dirty="0"/>
          </a:p>
        </p:txBody>
      </p:sp>
      <p:sp>
        <p:nvSpPr>
          <p:cNvPr id="4" name="Date Placeholder 3">
            <a:extLst>
              <a:ext uri="{FF2B5EF4-FFF2-40B4-BE49-F238E27FC236}">
                <a16:creationId xmlns:a16="http://schemas.microsoft.com/office/drawing/2014/main" id="{5DC0436E-D5BE-414A-8702-4F58A1F94CF7}"/>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4EAFD90-07CD-2249-B901-788D1AD96F5A}"/>
              </a:ext>
            </a:extLst>
          </p:cNvPr>
          <p:cNvSpPr>
            <a:spLocks noGrp="1"/>
          </p:cNvSpPr>
          <p:nvPr>
            <p:ph type="sldNum" sz="quarter" idx="12"/>
          </p:nvPr>
        </p:nvSpPr>
        <p:spPr/>
        <p:txBody>
          <a:bodyPr/>
          <a:lstStyle/>
          <a:p>
            <a:fld id="{D8C2E80E-A818-EA4B-839C-9030708D7285}" type="slidenum">
              <a:rPr lang="en-US" smtClean="0"/>
              <a:t>57</a:t>
            </a:fld>
            <a:endParaRPr lang="en-US" dirty="0"/>
          </a:p>
        </p:txBody>
      </p:sp>
    </p:spTree>
    <p:extLst>
      <p:ext uri="{BB962C8B-B14F-4D97-AF65-F5344CB8AC3E}">
        <p14:creationId xmlns:p14="http://schemas.microsoft.com/office/powerpoint/2010/main" val="1143422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A9F1-BAFF-F746-AC99-32B4DDEC68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A4FC1F-1B52-C348-81FC-C8FB988CFC25}"/>
              </a:ext>
            </a:extLst>
          </p:cNvPr>
          <p:cNvSpPr>
            <a:spLocks noGrp="1"/>
          </p:cNvSpPr>
          <p:nvPr>
            <p:ph idx="1"/>
          </p:nvPr>
        </p:nvSpPr>
        <p:spPr>
          <a:xfrm>
            <a:off x="314325" y="300038"/>
            <a:ext cx="11387137" cy="6557961"/>
          </a:xfrm>
        </p:spPr>
        <p:txBody>
          <a:bodyPr/>
          <a:lstStyle/>
          <a:p>
            <a:endParaRPr lang="en-US" dirty="0"/>
          </a:p>
        </p:txBody>
      </p:sp>
      <p:sp>
        <p:nvSpPr>
          <p:cNvPr id="4" name="Date Placeholder 3">
            <a:extLst>
              <a:ext uri="{FF2B5EF4-FFF2-40B4-BE49-F238E27FC236}">
                <a16:creationId xmlns:a16="http://schemas.microsoft.com/office/drawing/2014/main" id="{3BC51003-EBE4-C849-B097-0CC27D08AF62}"/>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B9B43DB-0C8D-DD40-A2DF-A86A2A6602B3}"/>
              </a:ext>
            </a:extLst>
          </p:cNvPr>
          <p:cNvSpPr>
            <a:spLocks noGrp="1"/>
          </p:cNvSpPr>
          <p:nvPr>
            <p:ph type="sldNum" sz="quarter" idx="12"/>
          </p:nvPr>
        </p:nvSpPr>
        <p:spPr/>
        <p:txBody>
          <a:bodyPr/>
          <a:lstStyle/>
          <a:p>
            <a:fld id="{D8C2E80E-A818-EA4B-839C-9030708D7285}" type="slidenum">
              <a:rPr lang="en-US" smtClean="0"/>
              <a:t>58</a:t>
            </a:fld>
            <a:endParaRPr lang="en-US" dirty="0"/>
          </a:p>
        </p:txBody>
      </p:sp>
      <p:pic>
        <p:nvPicPr>
          <p:cNvPr id="6" name="Picture 5">
            <a:extLst>
              <a:ext uri="{FF2B5EF4-FFF2-40B4-BE49-F238E27FC236}">
                <a16:creationId xmlns:a16="http://schemas.microsoft.com/office/drawing/2014/main" id="{BB6C4466-89A4-7042-B376-8918C622C7EF}"/>
              </a:ext>
            </a:extLst>
          </p:cNvPr>
          <p:cNvPicPr>
            <a:picLocks noChangeAspect="1"/>
          </p:cNvPicPr>
          <p:nvPr/>
        </p:nvPicPr>
        <p:blipFill>
          <a:blip r:embed="rId2"/>
          <a:stretch>
            <a:fillRect/>
          </a:stretch>
        </p:blipFill>
        <p:spPr>
          <a:xfrm>
            <a:off x="314325" y="300038"/>
            <a:ext cx="9250556" cy="6557962"/>
          </a:xfrm>
          <a:prstGeom prst="rect">
            <a:avLst/>
          </a:prstGeom>
        </p:spPr>
      </p:pic>
    </p:spTree>
    <p:extLst>
      <p:ext uri="{BB962C8B-B14F-4D97-AF65-F5344CB8AC3E}">
        <p14:creationId xmlns:p14="http://schemas.microsoft.com/office/powerpoint/2010/main" val="526714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3C4B-CAAF-6A40-8A01-E4B7E74EAFF6}"/>
              </a:ext>
            </a:extLst>
          </p:cNvPr>
          <p:cNvSpPr>
            <a:spLocks noGrp="1"/>
          </p:cNvSpPr>
          <p:nvPr>
            <p:ph type="title"/>
          </p:nvPr>
        </p:nvSpPr>
        <p:spPr/>
        <p:txBody>
          <a:bodyPr/>
          <a:lstStyle/>
          <a:p>
            <a:r>
              <a:rPr lang="en-US" dirty="0"/>
              <a:t>SVM Support Vector Machine</a:t>
            </a:r>
          </a:p>
        </p:txBody>
      </p:sp>
      <p:sp>
        <p:nvSpPr>
          <p:cNvPr id="3" name="Content Placeholder 2">
            <a:extLst>
              <a:ext uri="{FF2B5EF4-FFF2-40B4-BE49-F238E27FC236}">
                <a16:creationId xmlns:a16="http://schemas.microsoft.com/office/drawing/2014/main" id="{43A96423-B964-2E43-9CF8-20F89EDFFA96}"/>
              </a:ext>
            </a:extLst>
          </p:cNvPr>
          <p:cNvSpPr>
            <a:spLocks noGrp="1"/>
          </p:cNvSpPr>
          <p:nvPr>
            <p:ph idx="1"/>
          </p:nvPr>
        </p:nvSpPr>
        <p:spPr/>
        <p:txBody>
          <a:bodyPr/>
          <a:lstStyle/>
          <a:p>
            <a:r>
              <a:rPr lang="en-US" dirty="0"/>
              <a:t>SVM offers very high accuracy compared to other classifiers</a:t>
            </a:r>
          </a:p>
          <a:p>
            <a:r>
              <a:rPr lang="en-US" dirty="0"/>
              <a:t>It is used in a variety of applications such as face detection, intrusion detection, classification of emails, news articles and web pages, classification of genes, and handwriting recognition</a:t>
            </a:r>
          </a:p>
          <a:p>
            <a:r>
              <a:rPr lang="en-US" dirty="0"/>
              <a:t>The classifier separates data points using a hyperplane with the largest amount of margin. That's why an SVM classifier is also known as a discriminative classifier. SVM finds an optimal hyperplane which helps in classifying new data points.</a:t>
            </a:r>
          </a:p>
        </p:txBody>
      </p:sp>
      <p:sp>
        <p:nvSpPr>
          <p:cNvPr id="4" name="Date Placeholder 3">
            <a:extLst>
              <a:ext uri="{FF2B5EF4-FFF2-40B4-BE49-F238E27FC236}">
                <a16:creationId xmlns:a16="http://schemas.microsoft.com/office/drawing/2014/main" id="{0AE09D60-CB6C-CE46-8A5C-6B0EC680EB8E}"/>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CF35146C-E354-314D-9BCE-1408D592234C}"/>
              </a:ext>
            </a:extLst>
          </p:cNvPr>
          <p:cNvSpPr>
            <a:spLocks noGrp="1"/>
          </p:cNvSpPr>
          <p:nvPr>
            <p:ph type="sldNum" sz="quarter" idx="12"/>
          </p:nvPr>
        </p:nvSpPr>
        <p:spPr/>
        <p:txBody>
          <a:bodyPr/>
          <a:lstStyle/>
          <a:p>
            <a:fld id="{D8C2E80E-A818-EA4B-839C-9030708D7285}" type="slidenum">
              <a:rPr lang="en-US" smtClean="0"/>
              <a:t>59</a:t>
            </a:fld>
            <a:endParaRPr lang="en-US" dirty="0"/>
          </a:p>
        </p:txBody>
      </p:sp>
    </p:spTree>
    <p:extLst>
      <p:ext uri="{BB962C8B-B14F-4D97-AF65-F5344CB8AC3E}">
        <p14:creationId xmlns:p14="http://schemas.microsoft.com/office/powerpoint/2010/main" val="31857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10D7-28EF-764B-A361-A0F9B7C671F3}"/>
              </a:ext>
            </a:extLst>
          </p:cNvPr>
          <p:cNvSpPr>
            <a:spLocks noGrp="1"/>
          </p:cNvSpPr>
          <p:nvPr>
            <p:ph type="title"/>
          </p:nvPr>
        </p:nvSpPr>
        <p:spPr/>
        <p:txBody>
          <a:bodyPr/>
          <a:lstStyle/>
          <a:p>
            <a:r>
              <a:rPr lang="en-US" dirty="0"/>
              <a:t>ML Workflow</a:t>
            </a:r>
          </a:p>
        </p:txBody>
      </p:sp>
      <p:pic>
        <p:nvPicPr>
          <p:cNvPr id="7" name="Content Placeholder 6">
            <a:extLst>
              <a:ext uri="{FF2B5EF4-FFF2-40B4-BE49-F238E27FC236}">
                <a16:creationId xmlns:a16="http://schemas.microsoft.com/office/drawing/2014/main" id="{AFA62083-FE9D-804B-89B6-55E76326168C}"/>
              </a:ext>
            </a:extLst>
          </p:cNvPr>
          <p:cNvPicPr>
            <a:picLocks noGrp="1" noChangeAspect="1"/>
          </p:cNvPicPr>
          <p:nvPr>
            <p:ph idx="1"/>
          </p:nvPr>
        </p:nvPicPr>
        <p:blipFill>
          <a:blip r:embed="rId2"/>
          <a:stretch>
            <a:fillRect/>
          </a:stretch>
        </p:blipFill>
        <p:spPr>
          <a:xfrm>
            <a:off x="863663" y="1571625"/>
            <a:ext cx="9613214" cy="4429125"/>
          </a:xfrm>
        </p:spPr>
      </p:pic>
      <p:sp>
        <p:nvSpPr>
          <p:cNvPr id="4" name="Date Placeholder 3">
            <a:extLst>
              <a:ext uri="{FF2B5EF4-FFF2-40B4-BE49-F238E27FC236}">
                <a16:creationId xmlns:a16="http://schemas.microsoft.com/office/drawing/2014/main" id="{0F9F242C-5141-A94D-983D-C42625C7A933}"/>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EE034977-23E8-044B-BD9F-C34194A64DA5}"/>
              </a:ext>
            </a:extLst>
          </p:cNvPr>
          <p:cNvSpPr>
            <a:spLocks noGrp="1"/>
          </p:cNvSpPr>
          <p:nvPr>
            <p:ph type="sldNum" sz="quarter" idx="12"/>
          </p:nvPr>
        </p:nvSpPr>
        <p:spPr/>
        <p:txBody>
          <a:bodyPr/>
          <a:lstStyle/>
          <a:p>
            <a:fld id="{D8C2E80E-A818-EA4B-839C-9030708D7285}" type="slidenum">
              <a:rPr lang="en-US" smtClean="0"/>
              <a:t>6</a:t>
            </a:fld>
            <a:endParaRPr lang="en-US" dirty="0"/>
          </a:p>
        </p:txBody>
      </p:sp>
    </p:spTree>
    <p:extLst>
      <p:ext uri="{BB962C8B-B14F-4D97-AF65-F5344CB8AC3E}">
        <p14:creationId xmlns:p14="http://schemas.microsoft.com/office/powerpoint/2010/main" val="2098120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BC91-41DD-F54A-8AC0-808FDFD9B0C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60F6429-FBB5-4548-B484-397B2D84D7CD}"/>
              </a:ext>
            </a:extLst>
          </p:cNvPr>
          <p:cNvPicPr>
            <a:picLocks noGrp="1" noChangeAspect="1"/>
          </p:cNvPicPr>
          <p:nvPr>
            <p:ph idx="1"/>
          </p:nvPr>
        </p:nvPicPr>
        <p:blipFill>
          <a:blip r:embed="rId2"/>
          <a:stretch>
            <a:fillRect/>
          </a:stretch>
        </p:blipFill>
        <p:spPr>
          <a:xfrm>
            <a:off x="314325" y="117475"/>
            <a:ext cx="8857810" cy="6643357"/>
          </a:xfrm>
        </p:spPr>
      </p:pic>
      <p:sp>
        <p:nvSpPr>
          <p:cNvPr id="4" name="Date Placeholder 3">
            <a:extLst>
              <a:ext uri="{FF2B5EF4-FFF2-40B4-BE49-F238E27FC236}">
                <a16:creationId xmlns:a16="http://schemas.microsoft.com/office/drawing/2014/main" id="{5788C3CF-5AE2-9745-8EE4-067BCBAA7A40}"/>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F91ED52E-02F3-104A-92B8-2CFDBEDBF8C2}"/>
              </a:ext>
            </a:extLst>
          </p:cNvPr>
          <p:cNvSpPr>
            <a:spLocks noGrp="1"/>
          </p:cNvSpPr>
          <p:nvPr>
            <p:ph type="sldNum" sz="quarter" idx="12"/>
          </p:nvPr>
        </p:nvSpPr>
        <p:spPr/>
        <p:txBody>
          <a:bodyPr/>
          <a:lstStyle/>
          <a:p>
            <a:fld id="{D8C2E80E-A818-EA4B-839C-9030708D7285}" type="slidenum">
              <a:rPr lang="en-US" smtClean="0"/>
              <a:t>60</a:t>
            </a:fld>
            <a:endParaRPr lang="en-US" dirty="0"/>
          </a:p>
        </p:txBody>
      </p:sp>
    </p:spTree>
    <p:extLst>
      <p:ext uri="{BB962C8B-B14F-4D97-AF65-F5344CB8AC3E}">
        <p14:creationId xmlns:p14="http://schemas.microsoft.com/office/powerpoint/2010/main" val="3759372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17A7-DF01-6244-9CFD-3DA464D99855}"/>
              </a:ext>
            </a:extLst>
          </p:cNvPr>
          <p:cNvSpPr>
            <a:spLocks noGrp="1"/>
          </p:cNvSpPr>
          <p:nvPr>
            <p:ph type="title"/>
          </p:nvPr>
        </p:nvSpPr>
        <p:spPr/>
        <p:txBody>
          <a:bodyPr/>
          <a:lstStyle/>
          <a:p>
            <a:r>
              <a:rPr lang="en-US" dirty="0"/>
              <a:t>The core idea of SVM</a:t>
            </a:r>
          </a:p>
        </p:txBody>
      </p:sp>
      <p:sp>
        <p:nvSpPr>
          <p:cNvPr id="3" name="Content Placeholder 2">
            <a:extLst>
              <a:ext uri="{FF2B5EF4-FFF2-40B4-BE49-F238E27FC236}">
                <a16:creationId xmlns:a16="http://schemas.microsoft.com/office/drawing/2014/main" id="{D9C653DD-FDAE-1B4D-9135-A88011D1D5C1}"/>
              </a:ext>
            </a:extLst>
          </p:cNvPr>
          <p:cNvSpPr>
            <a:spLocks noGrp="1"/>
          </p:cNvSpPr>
          <p:nvPr>
            <p:ph idx="1"/>
          </p:nvPr>
        </p:nvSpPr>
        <p:spPr>
          <a:xfrm>
            <a:off x="314325" y="1743075"/>
            <a:ext cx="5639236" cy="4529709"/>
          </a:xfrm>
        </p:spPr>
        <p:txBody>
          <a:bodyPr/>
          <a:lstStyle/>
          <a:p>
            <a:r>
              <a:rPr lang="en-US" dirty="0"/>
              <a:t>SVM constructs a hyperplane in multidimensional space to separate different classes. </a:t>
            </a:r>
          </a:p>
          <a:p>
            <a:r>
              <a:rPr lang="en-US" dirty="0"/>
              <a:t>SVM generates optimal hyperplane in an iterative manner, which is used to minimize an error. </a:t>
            </a:r>
          </a:p>
          <a:p>
            <a:r>
              <a:rPr lang="en-US" dirty="0"/>
              <a:t>The core idea of SVM is to find a maximum marginal hyperplane(MMH) that best divides the dataset into classes.</a:t>
            </a:r>
          </a:p>
        </p:txBody>
      </p:sp>
      <p:sp>
        <p:nvSpPr>
          <p:cNvPr id="4" name="Date Placeholder 3">
            <a:extLst>
              <a:ext uri="{FF2B5EF4-FFF2-40B4-BE49-F238E27FC236}">
                <a16:creationId xmlns:a16="http://schemas.microsoft.com/office/drawing/2014/main" id="{89FEC30C-F1E3-574D-8693-AF596FF7B156}"/>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B94917D6-DBE0-4343-B368-E10859F83C26}"/>
              </a:ext>
            </a:extLst>
          </p:cNvPr>
          <p:cNvSpPr>
            <a:spLocks noGrp="1"/>
          </p:cNvSpPr>
          <p:nvPr>
            <p:ph type="sldNum" sz="quarter" idx="12"/>
          </p:nvPr>
        </p:nvSpPr>
        <p:spPr/>
        <p:txBody>
          <a:bodyPr/>
          <a:lstStyle/>
          <a:p>
            <a:fld id="{D8C2E80E-A818-EA4B-839C-9030708D7285}" type="slidenum">
              <a:rPr lang="en-US" smtClean="0"/>
              <a:t>61</a:t>
            </a:fld>
            <a:endParaRPr lang="en-US" dirty="0"/>
          </a:p>
        </p:txBody>
      </p:sp>
      <p:pic>
        <p:nvPicPr>
          <p:cNvPr id="6" name="Picture 5">
            <a:extLst>
              <a:ext uri="{FF2B5EF4-FFF2-40B4-BE49-F238E27FC236}">
                <a16:creationId xmlns:a16="http://schemas.microsoft.com/office/drawing/2014/main" id="{C779E817-3F9C-8D44-B3B6-EEB32CE35DCD}"/>
              </a:ext>
            </a:extLst>
          </p:cNvPr>
          <p:cNvPicPr>
            <a:picLocks noChangeAspect="1"/>
          </p:cNvPicPr>
          <p:nvPr/>
        </p:nvPicPr>
        <p:blipFill>
          <a:blip r:embed="rId2"/>
          <a:stretch>
            <a:fillRect/>
          </a:stretch>
        </p:blipFill>
        <p:spPr>
          <a:xfrm>
            <a:off x="5953561" y="743731"/>
            <a:ext cx="6238439" cy="5205495"/>
          </a:xfrm>
          <a:prstGeom prst="rect">
            <a:avLst/>
          </a:prstGeom>
        </p:spPr>
      </p:pic>
    </p:spTree>
    <p:extLst>
      <p:ext uri="{BB962C8B-B14F-4D97-AF65-F5344CB8AC3E}">
        <p14:creationId xmlns:p14="http://schemas.microsoft.com/office/powerpoint/2010/main" val="607176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13A-4A9D-304D-B38D-5BD88C740E44}"/>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531754E6-6A2D-8C45-813B-375B71BA503D}"/>
              </a:ext>
            </a:extLst>
          </p:cNvPr>
          <p:cNvSpPr>
            <a:spLocks noGrp="1"/>
          </p:cNvSpPr>
          <p:nvPr>
            <p:ph idx="1"/>
          </p:nvPr>
        </p:nvSpPr>
        <p:spPr/>
        <p:txBody>
          <a:bodyPr/>
          <a:lstStyle/>
          <a:p>
            <a:r>
              <a:rPr lang="en-US" b="1" dirty="0"/>
              <a:t>Support vectors</a:t>
            </a:r>
            <a:r>
              <a:rPr lang="en-US" dirty="0"/>
              <a:t> are the data points, which are closest to the hyperplane. These points will define the separating line better by calculating margins.</a:t>
            </a:r>
          </a:p>
          <a:p>
            <a:r>
              <a:rPr lang="en-US" dirty="0"/>
              <a:t>A </a:t>
            </a:r>
            <a:r>
              <a:rPr lang="en-US" b="1" dirty="0"/>
              <a:t>hyperplane</a:t>
            </a:r>
            <a:r>
              <a:rPr lang="en-US" dirty="0"/>
              <a:t> is a decision plane which separates between a set of objects having different class memberships.</a:t>
            </a:r>
          </a:p>
          <a:p>
            <a:r>
              <a:rPr lang="en-US" dirty="0"/>
              <a:t>A </a:t>
            </a:r>
            <a:r>
              <a:rPr lang="en-US" b="1" dirty="0"/>
              <a:t>margin</a:t>
            </a:r>
            <a:r>
              <a:rPr lang="en-US" dirty="0"/>
              <a:t> is a gap between the two lines on the closest class points. f the margin is larger in between the classes, then it is considered a good margin, a smaller margin is a bad margin.</a:t>
            </a:r>
          </a:p>
          <a:p>
            <a:endParaRPr lang="en-US" dirty="0"/>
          </a:p>
          <a:p>
            <a:endParaRPr lang="en-US" dirty="0"/>
          </a:p>
        </p:txBody>
      </p:sp>
      <p:sp>
        <p:nvSpPr>
          <p:cNvPr id="4" name="Date Placeholder 3">
            <a:extLst>
              <a:ext uri="{FF2B5EF4-FFF2-40B4-BE49-F238E27FC236}">
                <a16:creationId xmlns:a16="http://schemas.microsoft.com/office/drawing/2014/main" id="{DD51A8AC-5019-3043-BA5D-58310F51173A}"/>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CB0E0A60-2B3F-E245-8D78-E509A08198F4}"/>
              </a:ext>
            </a:extLst>
          </p:cNvPr>
          <p:cNvSpPr>
            <a:spLocks noGrp="1"/>
          </p:cNvSpPr>
          <p:nvPr>
            <p:ph type="sldNum" sz="quarter" idx="12"/>
          </p:nvPr>
        </p:nvSpPr>
        <p:spPr/>
        <p:txBody>
          <a:bodyPr/>
          <a:lstStyle/>
          <a:p>
            <a:fld id="{D8C2E80E-A818-EA4B-839C-9030708D7285}" type="slidenum">
              <a:rPr lang="en-US" smtClean="0"/>
              <a:t>62</a:t>
            </a:fld>
            <a:endParaRPr lang="en-US" dirty="0"/>
          </a:p>
        </p:txBody>
      </p:sp>
    </p:spTree>
    <p:extLst>
      <p:ext uri="{BB962C8B-B14F-4D97-AF65-F5344CB8AC3E}">
        <p14:creationId xmlns:p14="http://schemas.microsoft.com/office/powerpoint/2010/main" val="16197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C408-9165-6748-9EF2-47A74C756D01}"/>
              </a:ext>
            </a:extLst>
          </p:cNvPr>
          <p:cNvSpPr>
            <a:spLocks noGrp="1"/>
          </p:cNvSpPr>
          <p:nvPr>
            <p:ph type="title"/>
          </p:nvPr>
        </p:nvSpPr>
        <p:spPr/>
        <p:txBody>
          <a:bodyPr/>
          <a:lstStyle/>
          <a:p>
            <a:r>
              <a:rPr lang="en-US" dirty="0"/>
              <a:t>How does SVM work?</a:t>
            </a:r>
          </a:p>
        </p:txBody>
      </p:sp>
      <p:sp>
        <p:nvSpPr>
          <p:cNvPr id="3" name="Content Placeholder 2">
            <a:extLst>
              <a:ext uri="{FF2B5EF4-FFF2-40B4-BE49-F238E27FC236}">
                <a16:creationId xmlns:a16="http://schemas.microsoft.com/office/drawing/2014/main" id="{6AEF7F6F-2362-D642-84C8-B954981F032C}"/>
              </a:ext>
            </a:extLst>
          </p:cNvPr>
          <p:cNvSpPr>
            <a:spLocks noGrp="1"/>
          </p:cNvSpPr>
          <p:nvPr>
            <p:ph idx="1"/>
          </p:nvPr>
        </p:nvSpPr>
        <p:spPr>
          <a:xfrm>
            <a:off x="314325" y="1336431"/>
            <a:ext cx="11387137" cy="4835769"/>
          </a:xfrm>
        </p:spPr>
        <p:txBody>
          <a:bodyPr/>
          <a:lstStyle/>
          <a:p>
            <a:r>
              <a:rPr lang="en-US" dirty="0"/>
              <a:t>The objective is to select a hyperplane with the maximum possible margin between support vectors in the given dataset. Follow these steps:</a:t>
            </a:r>
          </a:p>
          <a:p>
            <a:endParaRPr lang="en-US" dirty="0"/>
          </a:p>
        </p:txBody>
      </p:sp>
      <p:sp>
        <p:nvSpPr>
          <p:cNvPr id="4" name="Date Placeholder 3">
            <a:extLst>
              <a:ext uri="{FF2B5EF4-FFF2-40B4-BE49-F238E27FC236}">
                <a16:creationId xmlns:a16="http://schemas.microsoft.com/office/drawing/2014/main" id="{00C75A59-EE5A-7F4D-8231-D62764EF5102}"/>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F21513EC-F78B-8545-8622-CB7DAAC40466}"/>
              </a:ext>
            </a:extLst>
          </p:cNvPr>
          <p:cNvSpPr>
            <a:spLocks noGrp="1"/>
          </p:cNvSpPr>
          <p:nvPr>
            <p:ph type="sldNum" sz="quarter" idx="12"/>
          </p:nvPr>
        </p:nvSpPr>
        <p:spPr/>
        <p:txBody>
          <a:bodyPr/>
          <a:lstStyle/>
          <a:p>
            <a:fld id="{D8C2E80E-A818-EA4B-839C-9030708D7285}" type="slidenum">
              <a:rPr lang="en-US" smtClean="0"/>
              <a:t>63</a:t>
            </a:fld>
            <a:endParaRPr lang="en-US" dirty="0"/>
          </a:p>
        </p:txBody>
      </p:sp>
      <p:pic>
        <p:nvPicPr>
          <p:cNvPr id="6" name="Picture 5">
            <a:extLst>
              <a:ext uri="{FF2B5EF4-FFF2-40B4-BE49-F238E27FC236}">
                <a16:creationId xmlns:a16="http://schemas.microsoft.com/office/drawing/2014/main" id="{E57874DC-66A6-454A-84C9-16AF68AFCA55}"/>
              </a:ext>
            </a:extLst>
          </p:cNvPr>
          <p:cNvPicPr>
            <a:picLocks noChangeAspect="1"/>
          </p:cNvPicPr>
          <p:nvPr/>
        </p:nvPicPr>
        <p:blipFill>
          <a:blip r:embed="rId2"/>
          <a:stretch>
            <a:fillRect/>
          </a:stretch>
        </p:blipFill>
        <p:spPr>
          <a:xfrm>
            <a:off x="14068" y="1905317"/>
            <a:ext cx="9650439" cy="4924547"/>
          </a:xfrm>
          <a:prstGeom prst="rect">
            <a:avLst/>
          </a:prstGeom>
        </p:spPr>
      </p:pic>
    </p:spTree>
    <p:extLst>
      <p:ext uri="{BB962C8B-B14F-4D97-AF65-F5344CB8AC3E}">
        <p14:creationId xmlns:p14="http://schemas.microsoft.com/office/powerpoint/2010/main" val="599379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C790-89A0-3B4F-BE80-6DFBBA16274C}"/>
              </a:ext>
            </a:extLst>
          </p:cNvPr>
          <p:cNvSpPr>
            <a:spLocks noGrp="1"/>
          </p:cNvSpPr>
          <p:nvPr>
            <p:ph type="title"/>
          </p:nvPr>
        </p:nvSpPr>
        <p:spPr/>
        <p:txBody>
          <a:bodyPr>
            <a:normAutofit fontScale="90000"/>
          </a:bodyPr>
          <a:lstStyle/>
          <a:p>
            <a:r>
              <a:rPr lang="en-US" b="1" dirty="0"/>
              <a:t>Dealing with non-linear and inseparable planes</a:t>
            </a:r>
            <a:endParaRPr lang="en-US" dirty="0"/>
          </a:p>
        </p:txBody>
      </p:sp>
      <p:sp>
        <p:nvSpPr>
          <p:cNvPr id="3" name="Content Placeholder 2">
            <a:extLst>
              <a:ext uri="{FF2B5EF4-FFF2-40B4-BE49-F238E27FC236}">
                <a16:creationId xmlns:a16="http://schemas.microsoft.com/office/drawing/2014/main" id="{28D85144-2973-644E-95BE-56744327AD1E}"/>
              </a:ext>
            </a:extLst>
          </p:cNvPr>
          <p:cNvSpPr>
            <a:spLocks noGrp="1"/>
          </p:cNvSpPr>
          <p:nvPr>
            <p:ph idx="1"/>
          </p:nvPr>
        </p:nvSpPr>
        <p:spPr/>
        <p:txBody>
          <a:bodyPr/>
          <a:lstStyle/>
          <a:p>
            <a:r>
              <a:rPr lang="en-US" dirty="0"/>
              <a:t>Some problems can’t be solved using linear hyperplane:</a:t>
            </a:r>
          </a:p>
          <a:p>
            <a:endParaRPr lang="en-US" dirty="0"/>
          </a:p>
        </p:txBody>
      </p:sp>
      <p:sp>
        <p:nvSpPr>
          <p:cNvPr id="4" name="Date Placeholder 3">
            <a:extLst>
              <a:ext uri="{FF2B5EF4-FFF2-40B4-BE49-F238E27FC236}">
                <a16:creationId xmlns:a16="http://schemas.microsoft.com/office/drawing/2014/main" id="{77AD4458-F970-F143-A393-37CF8290667F}"/>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8E8058A-1A60-AB46-BEC6-8B8B11720A57}"/>
              </a:ext>
            </a:extLst>
          </p:cNvPr>
          <p:cNvSpPr>
            <a:spLocks noGrp="1"/>
          </p:cNvSpPr>
          <p:nvPr>
            <p:ph type="sldNum" sz="quarter" idx="12"/>
          </p:nvPr>
        </p:nvSpPr>
        <p:spPr/>
        <p:txBody>
          <a:bodyPr/>
          <a:lstStyle/>
          <a:p>
            <a:fld id="{D8C2E80E-A818-EA4B-839C-9030708D7285}" type="slidenum">
              <a:rPr lang="en-US" smtClean="0"/>
              <a:t>64</a:t>
            </a:fld>
            <a:endParaRPr lang="en-US" dirty="0"/>
          </a:p>
        </p:txBody>
      </p:sp>
      <p:pic>
        <p:nvPicPr>
          <p:cNvPr id="6" name="Picture 5">
            <a:extLst>
              <a:ext uri="{FF2B5EF4-FFF2-40B4-BE49-F238E27FC236}">
                <a16:creationId xmlns:a16="http://schemas.microsoft.com/office/drawing/2014/main" id="{9ACE5529-F836-DE41-96B9-ACCE453DF2E8}"/>
              </a:ext>
            </a:extLst>
          </p:cNvPr>
          <p:cNvPicPr>
            <a:picLocks noChangeAspect="1"/>
          </p:cNvPicPr>
          <p:nvPr/>
        </p:nvPicPr>
        <p:blipFill>
          <a:blip r:embed="rId2"/>
          <a:stretch>
            <a:fillRect/>
          </a:stretch>
        </p:blipFill>
        <p:spPr>
          <a:xfrm>
            <a:off x="198217" y="2186275"/>
            <a:ext cx="10282213" cy="4671725"/>
          </a:xfrm>
          <a:prstGeom prst="rect">
            <a:avLst/>
          </a:prstGeom>
        </p:spPr>
      </p:pic>
    </p:spTree>
    <p:extLst>
      <p:ext uri="{BB962C8B-B14F-4D97-AF65-F5344CB8AC3E}">
        <p14:creationId xmlns:p14="http://schemas.microsoft.com/office/powerpoint/2010/main" val="758236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9A95-793E-3B47-91A6-DAB5F30BDE42}"/>
              </a:ext>
            </a:extLst>
          </p:cNvPr>
          <p:cNvSpPr>
            <a:spLocks noGrp="1"/>
          </p:cNvSpPr>
          <p:nvPr>
            <p:ph type="title"/>
          </p:nvPr>
        </p:nvSpPr>
        <p:spPr/>
        <p:txBody>
          <a:bodyPr>
            <a:normAutofit/>
          </a:bodyPr>
          <a:lstStyle/>
          <a:p>
            <a:r>
              <a:rPr lang="en-US" b="1" dirty="0"/>
              <a:t>SVM Kernels</a:t>
            </a:r>
            <a:endParaRPr lang="en-US" dirty="0"/>
          </a:p>
        </p:txBody>
      </p:sp>
      <p:sp>
        <p:nvSpPr>
          <p:cNvPr id="3" name="Content Placeholder 2">
            <a:extLst>
              <a:ext uri="{FF2B5EF4-FFF2-40B4-BE49-F238E27FC236}">
                <a16:creationId xmlns:a16="http://schemas.microsoft.com/office/drawing/2014/main" id="{1B2FDEB2-1503-654C-B8A5-8058A22C5FEE}"/>
              </a:ext>
            </a:extLst>
          </p:cNvPr>
          <p:cNvSpPr>
            <a:spLocks noGrp="1"/>
          </p:cNvSpPr>
          <p:nvPr>
            <p:ph idx="1"/>
          </p:nvPr>
        </p:nvSpPr>
        <p:spPr/>
        <p:txBody>
          <a:bodyPr/>
          <a:lstStyle/>
          <a:p>
            <a:r>
              <a:rPr lang="en-US" dirty="0"/>
              <a:t>The SVM algorithm is implemented in practice using a kernel. </a:t>
            </a:r>
          </a:p>
          <a:p>
            <a:r>
              <a:rPr lang="en-US" dirty="0"/>
              <a:t>A kernel transforms an input data space into the required form. </a:t>
            </a:r>
          </a:p>
          <a:p>
            <a:r>
              <a:rPr lang="en-US" dirty="0"/>
              <a:t>SVM uses a technique called the kernel trick. Here, the kernel takes a low-dimensional input space and transforms it into a higher dimensional space. </a:t>
            </a:r>
          </a:p>
          <a:p>
            <a:r>
              <a:rPr lang="en-US" dirty="0"/>
              <a:t>Kernel trick helps you to build a more accurate classifier.</a:t>
            </a:r>
          </a:p>
          <a:p>
            <a:pPr marL="0" indent="0">
              <a:buNone/>
            </a:pPr>
            <a:endParaRPr lang="en-US" b="1" dirty="0"/>
          </a:p>
          <a:p>
            <a:r>
              <a:rPr lang="en-US" b="1" dirty="0"/>
              <a:t>Kernel</a:t>
            </a:r>
            <a:r>
              <a:rPr lang="en-US" dirty="0"/>
              <a:t>: The main function of the kernel is to transform the given dataset input data into the required form. There are various types of functions such as </a:t>
            </a:r>
            <a:r>
              <a:rPr lang="en-US" dirty="0">
                <a:solidFill>
                  <a:srgbClr val="FF0000"/>
                </a:solidFill>
              </a:rPr>
              <a:t>linear</a:t>
            </a:r>
            <a:r>
              <a:rPr lang="en-US" dirty="0"/>
              <a:t>, polynomial, and radial basis function (RBF). Polynomial and RBF are useful for non-linear hyperplane. Polynomial and RBF kernels compute the separation line in the higher dimension. In some of the applications, it is suggested to use a more complex kernel to separate the classes that are curved or nonlinear. This transformation can lead to more accurate classifiers.</a:t>
            </a:r>
          </a:p>
          <a:p>
            <a:endParaRPr lang="en-US" dirty="0"/>
          </a:p>
        </p:txBody>
      </p:sp>
      <p:sp>
        <p:nvSpPr>
          <p:cNvPr id="4" name="Date Placeholder 3">
            <a:extLst>
              <a:ext uri="{FF2B5EF4-FFF2-40B4-BE49-F238E27FC236}">
                <a16:creationId xmlns:a16="http://schemas.microsoft.com/office/drawing/2014/main" id="{576218A0-022D-2544-B4EE-C8A33C4B684C}"/>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0AAB0422-E565-0A45-9582-7B7E9C9C6E97}"/>
              </a:ext>
            </a:extLst>
          </p:cNvPr>
          <p:cNvSpPr>
            <a:spLocks noGrp="1"/>
          </p:cNvSpPr>
          <p:nvPr>
            <p:ph type="sldNum" sz="quarter" idx="12"/>
          </p:nvPr>
        </p:nvSpPr>
        <p:spPr/>
        <p:txBody>
          <a:bodyPr/>
          <a:lstStyle/>
          <a:p>
            <a:fld id="{D8C2E80E-A818-EA4B-839C-9030708D7285}" type="slidenum">
              <a:rPr lang="en-US" smtClean="0"/>
              <a:t>65</a:t>
            </a:fld>
            <a:endParaRPr lang="en-US" dirty="0"/>
          </a:p>
        </p:txBody>
      </p:sp>
    </p:spTree>
    <p:extLst>
      <p:ext uri="{BB962C8B-B14F-4D97-AF65-F5344CB8AC3E}">
        <p14:creationId xmlns:p14="http://schemas.microsoft.com/office/powerpoint/2010/main" val="3089161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4ED0-7416-374C-805F-A33C011B2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55AF93-5F62-404B-B626-A009B07B3699}"/>
              </a:ext>
            </a:extLst>
          </p:cNvPr>
          <p:cNvSpPr>
            <a:spLocks noGrp="1"/>
          </p:cNvSpPr>
          <p:nvPr>
            <p:ph idx="1"/>
          </p:nvPr>
        </p:nvSpPr>
        <p:spPr/>
        <p:txBody>
          <a:bodyPr/>
          <a:lstStyle/>
          <a:p>
            <a:pPr marL="0" indent="0">
              <a:buNone/>
            </a:pPr>
            <a:r>
              <a:rPr lang="en-US" b="1" dirty="0"/>
              <a:t>Advantages</a:t>
            </a:r>
          </a:p>
          <a:p>
            <a:r>
              <a:rPr lang="en-US" dirty="0"/>
              <a:t>SVM Classifiers offer good accuracy and perform faster prediction compared to Naïve Bayes algorithm. They also use less memory because they use a subset of training points in the decision phase. SVM works well with a clear margin of separation and with high dimensional space. </a:t>
            </a:r>
          </a:p>
          <a:p>
            <a:pPr marL="0" indent="0">
              <a:buNone/>
            </a:pPr>
            <a:r>
              <a:rPr lang="en-US" b="1" dirty="0"/>
              <a:t>Disadvantages</a:t>
            </a:r>
          </a:p>
          <a:p>
            <a:r>
              <a:rPr lang="en-US" dirty="0"/>
              <a:t>SVM is not suitable for large datasets because of its high training time and it also takes more time in training compared to Naïve Bayes. It works poorly with overlapping classes and is also sensitive to the type of kernel used.</a:t>
            </a:r>
          </a:p>
          <a:p>
            <a:endParaRPr lang="en-US" dirty="0"/>
          </a:p>
        </p:txBody>
      </p:sp>
      <p:sp>
        <p:nvSpPr>
          <p:cNvPr id="4" name="Date Placeholder 3">
            <a:extLst>
              <a:ext uri="{FF2B5EF4-FFF2-40B4-BE49-F238E27FC236}">
                <a16:creationId xmlns:a16="http://schemas.microsoft.com/office/drawing/2014/main" id="{2B53F586-173B-8546-8C30-F93AEC07836E}"/>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16B6F310-38DC-4F4F-BAA8-434AC12DEE96}"/>
              </a:ext>
            </a:extLst>
          </p:cNvPr>
          <p:cNvSpPr>
            <a:spLocks noGrp="1"/>
          </p:cNvSpPr>
          <p:nvPr>
            <p:ph type="sldNum" sz="quarter" idx="12"/>
          </p:nvPr>
        </p:nvSpPr>
        <p:spPr/>
        <p:txBody>
          <a:bodyPr/>
          <a:lstStyle/>
          <a:p>
            <a:fld id="{D8C2E80E-A818-EA4B-839C-9030708D7285}" type="slidenum">
              <a:rPr lang="en-US" smtClean="0"/>
              <a:t>66</a:t>
            </a:fld>
            <a:endParaRPr lang="en-US" dirty="0"/>
          </a:p>
        </p:txBody>
      </p:sp>
    </p:spTree>
    <p:extLst>
      <p:ext uri="{BB962C8B-B14F-4D97-AF65-F5344CB8AC3E}">
        <p14:creationId xmlns:p14="http://schemas.microsoft.com/office/powerpoint/2010/main" val="1963799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269-A6D9-6A42-9B1A-3479DAE461E6}"/>
              </a:ext>
            </a:extLst>
          </p:cNvPr>
          <p:cNvSpPr>
            <a:spLocks noGrp="1"/>
          </p:cNvSpPr>
          <p:nvPr>
            <p:ph type="title"/>
          </p:nvPr>
        </p:nvSpPr>
        <p:spPr/>
        <p:txBody>
          <a:bodyPr/>
          <a:lstStyle/>
          <a:p>
            <a:r>
              <a:rPr lang="en-US" dirty="0"/>
              <a:t>Lets code</a:t>
            </a:r>
          </a:p>
        </p:txBody>
      </p:sp>
      <p:pic>
        <p:nvPicPr>
          <p:cNvPr id="6" name="Content Placeholder 5">
            <a:extLst>
              <a:ext uri="{FF2B5EF4-FFF2-40B4-BE49-F238E27FC236}">
                <a16:creationId xmlns:a16="http://schemas.microsoft.com/office/drawing/2014/main" id="{07759C07-A05A-1B49-A9FE-FA334A120B10}"/>
              </a:ext>
            </a:extLst>
          </p:cNvPr>
          <p:cNvPicPr>
            <a:picLocks noGrp="1" noChangeAspect="1"/>
          </p:cNvPicPr>
          <p:nvPr>
            <p:ph idx="1"/>
          </p:nvPr>
        </p:nvPicPr>
        <p:blipFill>
          <a:blip r:embed="rId2"/>
          <a:stretch>
            <a:fillRect/>
          </a:stretch>
        </p:blipFill>
        <p:spPr>
          <a:xfrm>
            <a:off x="1533379" y="1665109"/>
            <a:ext cx="7899833" cy="4514191"/>
          </a:xfrm>
          <a:prstGeom prst="rect">
            <a:avLst/>
          </a:prstGeom>
        </p:spPr>
      </p:pic>
      <p:sp>
        <p:nvSpPr>
          <p:cNvPr id="4" name="Date Placeholder 3">
            <a:extLst>
              <a:ext uri="{FF2B5EF4-FFF2-40B4-BE49-F238E27FC236}">
                <a16:creationId xmlns:a16="http://schemas.microsoft.com/office/drawing/2014/main" id="{DC77809E-FF3D-9A4D-AB20-B81420BC8C0A}"/>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035875C4-B81F-F142-ADAA-CD13137DEF74}"/>
              </a:ext>
            </a:extLst>
          </p:cNvPr>
          <p:cNvSpPr>
            <a:spLocks noGrp="1"/>
          </p:cNvSpPr>
          <p:nvPr>
            <p:ph type="sldNum" sz="quarter" idx="12"/>
          </p:nvPr>
        </p:nvSpPr>
        <p:spPr/>
        <p:txBody>
          <a:bodyPr/>
          <a:lstStyle/>
          <a:p>
            <a:fld id="{D8C2E80E-A818-EA4B-839C-9030708D7285}" type="slidenum">
              <a:rPr lang="en-US" smtClean="0"/>
              <a:t>67</a:t>
            </a:fld>
            <a:endParaRPr lang="en-US" dirty="0"/>
          </a:p>
        </p:txBody>
      </p:sp>
    </p:spTree>
    <p:extLst>
      <p:ext uri="{BB962C8B-B14F-4D97-AF65-F5344CB8AC3E}">
        <p14:creationId xmlns:p14="http://schemas.microsoft.com/office/powerpoint/2010/main" val="1200860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C533-A99A-AA4D-ADF5-81AB733471C6}"/>
              </a:ext>
            </a:extLst>
          </p:cNvPr>
          <p:cNvSpPr>
            <a:spLocks noGrp="1"/>
          </p:cNvSpPr>
          <p:nvPr>
            <p:ph type="title"/>
          </p:nvPr>
        </p:nvSpPr>
        <p:spPr/>
        <p:txBody>
          <a:bodyPr/>
          <a:lstStyle/>
          <a:p>
            <a:r>
              <a:rPr lang="en-US" dirty="0"/>
              <a:t>Load and Explore the data</a:t>
            </a:r>
          </a:p>
        </p:txBody>
      </p:sp>
      <p:sp>
        <p:nvSpPr>
          <p:cNvPr id="3" name="Content Placeholder 2">
            <a:extLst>
              <a:ext uri="{FF2B5EF4-FFF2-40B4-BE49-F238E27FC236}">
                <a16:creationId xmlns:a16="http://schemas.microsoft.com/office/drawing/2014/main" id="{3713D8E2-F9F2-5F4B-8143-63FB12AA609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B80A290-7B67-494E-8430-1D5C663B0468}"/>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93527DDF-B29F-EC46-A71F-6361270F0724}"/>
              </a:ext>
            </a:extLst>
          </p:cNvPr>
          <p:cNvSpPr>
            <a:spLocks noGrp="1"/>
          </p:cNvSpPr>
          <p:nvPr>
            <p:ph type="sldNum" sz="quarter" idx="12"/>
          </p:nvPr>
        </p:nvSpPr>
        <p:spPr/>
        <p:txBody>
          <a:bodyPr/>
          <a:lstStyle/>
          <a:p>
            <a:fld id="{D8C2E80E-A818-EA4B-839C-9030708D7285}" type="slidenum">
              <a:rPr lang="en-US" smtClean="0"/>
              <a:t>68</a:t>
            </a:fld>
            <a:endParaRPr lang="en-US" dirty="0"/>
          </a:p>
        </p:txBody>
      </p:sp>
      <p:pic>
        <p:nvPicPr>
          <p:cNvPr id="7" name="Picture 6">
            <a:extLst>
              <a:ext uri="{FF2B5EF4-FFF2-40B4-BE49-F238E27FC236}">
                <a16:creationId xmlns:a16="http://schemas.microsoft.com/office/drawing/2014/main" id="{D574DC57-A56F-5741-AFE0-ABFBA1715BF7}"/>
              </a:ext>
            </a:extLst>
          </p:cNvPr>
          <p:cNvPicPr>
            <a:picLocks noChangeAspect="1"/>
          </p:cNvPicPr>
          <p:nvPr/>
        </p:nvPicPr>
        <p:blipFill>
          <a:blip r:embed="rId2"/>
          <a:stretch>
            <a:fillRect/>
          </a:stretch>
        </p:blipFill>
        <p:spPr>
          <a:xfrm>
            <a:off x="314324" y="1672209"/>
            <a:ext cx="10756045" cy="3392160"/>
          </a:xfrm>
          <a:prstGeom prst="rect">
            <a:avLst/>
          </a:prstGeom>
        </p:spPr>
      </p:pic>
    </p:spTree>
    <p:extLst>
      <p:ext uri="{BB962C8B-B14F-4D97-AF65-F5344CB8AC3E}">
        <p14:creationId xmlns:p14="http://schemas.microsoft.com/office/powerpoint/2010/main" val="3018742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47C3-6454-F645-A524-12910D8C3287}"/>
              </a:ext>
            </a:extLst>
          </p:cNvPr>
          <p:cNvSpPr>
            <a:spLocks noGrp="1"/>
          </p:cNvSpPr>
          <p:nvPr>
            <p:ph type="title"/>
          </p:nvPr>
        </p:nvSpPr>
        <p:spPr/>
        <p:txBody>
          <a:bodyPr/>
          <a:lstStyle/>
          <a:p>
            <a:r>
              <a:rPr lang="en-US" dirty="0"/>
              <a:t>Split, fit, and predict </a:t>
            </a:r>
          </a:p>
        </p:txBody>
      </p:sp>
      <p:sp>
        <p:nvSpPr>
          <p:cNvPr id="3" name="Content Placeholder 2">
            <a:extLst>
              <a:ext uri="{FF2B5EF4-FFF2-40B4-BE49-F238E27FC236}">
                <a16:creationId xmlns:a16="http://schemas.microsoft.com/office/drawing/2014/main" id="{89A1139B-F9F3-F046-8BB6-B97FB413124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B36516C-24F4-C64A-A9BA-8F5A3E11136C}"/>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9635378D-21B5-F24A-B2F6-110DEFF9A601}"/>
              </a:ext>
            </a:extLst>
          </p:cNvPr>
          <p:cNvSpPr>
            <a:spLocks noGrp="1"/>
          </p:cNvSpPr>
          <p:nvPr>
            <p:ph type="sldNum" sz="quarter" idx="12"/>
          </p:nvPr>
        </p:nvSpPr>
        <p:spPr/>
        <p:txBody>
          <a:bodyPr/>
          <a:lstStyle/>
          <a:p>
            <a:fld id="{D8C2E80E-A818-EA4B-839C-9030708D7285}" type="slidenum">
              <a:rPr lang="en-US" smtClean="0"/>
              <a:t>69</a:t>
            </a:fld>
            <a:endParaRPr lang="en-US" dirty="0"/>
          </a:p>
        </p:txBody>
      </p:sp>
      <p:pic>
        <p:nvPicPr>
          <p:cNvPr id="7" name="Picture 6">
            <a:extLst>
              <a:ext uri="{FF2B5EF4-FFF2-40B4-BE49-F238E27FC236}">
                <a16:creationId xmlns:a16="http://schemas.microsoft.com/office/drawing/2014/main" id="{70E22275-307A-DA40-8733-05FA71F7D905}"/>
              </a:ext>
            </a:extLst>
          </p:cNvPr>
          <p:cNvPicPr>
            <a:picLocks noChangeAspect="1"/>
          </p:cNvPicPr>
          <p:nvPr/>
        </p:nvPicPr>
        <p:blipFill>
          <a:blip r:embed="rId2"/>
          <a:stretch>
            <a:fillRect/>
          </a:stretch>
        </p:blipFill>
        <p:spPr>
          <a:xfrm>
            <a:off x="292608" y="1743075"/>
            <a:ext cx="11658600" cy="4038600"/>
          </a:xfrm>
          <a:prstGeom prst="rect">
            <a:avLst/>
          </a:prstGeom>
        </p:spPr>
      </p:pic>
    </p:spTree>
    <p:extLst>
      <p:ext uri="{BB962C8B-B14F-4D97-AF65-F5344CB8AC3E}">
        <p14:creationId xmlns:p14="http://schemas.microsoft.com/office/powerpoint/2010/main" val="404870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540-AB58-0A45-A934-3BF08152F179}"/>
              </a:ext>
            </a:extLst>
          </p:cNvPr>
          <p:cNvSpPr>
            <a:spLocks noGrp="1"/>
          </p:cNvSpPr>
          <p:nvPr>
            <p:ph type="title"/>
          </p:nvPr>
        </p:nvSpPr>
        <p:spPr/>
        <p:txBody>
          <a:bodyPr>
            <a:normAutofit fontScale="90000"/>
          </a:bodyPr>
          <a:lstStyle/>
          <a:p>
            <a:r>
              <a:rPr lang="en-US" dirty="0"/>
              <a:t>Machine learning algorithms are often categorized as supervised or unsupervised:</a:t>
            </a:r>
          </a:p>
        </p:txBody>
      </p:sp>
      <p:sp>
        <p:nvSpPr>
          <p:cNvPr id="3" name="Content Placeholder 2">
            <a:extLst>
              <a:ext uri="{FF2B5EF4-FFF2-40B4-BE49-F238E27FC236}">
                <a16:creationId xmlns:a16="http://schemas.microsoft.com/office/drawing/2014/main" id="{03AC0DC3-7C00-F54C-A18B-75252C19015B}"/>
              </a:ext>
            </a:extLst>
          </p:cNvPr>
          <p:cNvSpPr>
            <a:spLocks noGrp="1"/>
          </p:cNvSpPr>
          <p:nvPr>
            <p:ph idx="1"/>
          </p:nvPr>
        </p:nvSpPr>
        <p:spPr/>
        <p:txBody>
          <a:bodyPr>
            <a:normAutofit/>
          </a:bodyPr>
          <a:lstStyle/>
          <a:p>
            <a:r>
              <a:rPr lang="en-US" b="1" dirty="0"/>
              <a:t>Supervised machine learning algorithms </a:t>
            </a:r>
            <a:r>
              <a:rPr lang="en-US" dirty="0"/>
              <a:t>can apply what has been learned in the past to new data using labeled examples to predict future events. </a:t>
            </a:r>
          </a:p>
          <a:p>
            <a:r>
              <a:rPr lang="en-US" b="1" dirty="0"/>
              <a:t>unsupervised machine learning algorithms </a:t>
            </a:r>
            <a:r>
              <a:rPr lang="en-US" dirty="0"/>
              <a:t>are used when the information used to train is neither classified nor labeled. Unsupervised learning studies how systems can infer a function to describe a hidden structure from unlabeled data</a:t>
            </a:r>
          </a:p>
          <a:p>
            <a:r>
              <a:rPr lang="en-US" b="1" dirty="0"/>
              <a:t>Semi-supervised machine learning algorithms</a:t>
            </a:r>
            <a:r>
              <a:rPr lang="en-US" dirty="0"/>
              <a:t> fall somewhere in between supervised and unsupervised learning, since they use both labeled and unlabeled data for training – typically a small amount of labeled data and a large amount of unlabeled data. The systems that use this method are able to considerably improve learning accuracy. </a:t>
            </a:r>
          </a:p>
          <a:p>
            <a:r>
              <a:rPr lang="en-US" b="1" dirty="0"/>
              <a:t>Reinforcement machine learning algorithms </a:t>
            </a:r>
            <a:r>
              <a:rPr lang="en-US" dirty="0"/>
              <a:t>is a learning method that interacts with its environment by producing actions and discovers errors or rewards. Trial and error search and delayed reward are the most relevant characteristics of reinforcement learning.</a:t>
            </a:r>
          </a:p>
        </p:txBody>
      </p:sp>
      <p:sp>
        <p:nvSpPr>
          <p:cNvPr id="4" name="Date Placeholder 3">
            <a:extLst>
              <a:ext uri="{FF2B5EF4-FFF2-40B4-BE49-F238E27FC236}">
                <a16:creationId xmlns:a16="http://schemas.microsoft.com/office/drawing/2014/main" id="{FD9DFF0D-6316-E745-AA97-DB54979F9F5C}"/>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DF081766-5CD3-9549-AF89-7315D446F233}"/>
              </a:ext>
            </a:extLst>
          </p:cNvPr>
          <p:cNvSpPr>
            <a:spLocks noGrp="1"/>
          </p:cNvSpPr>
          <p:nvPr>
            <p:ph type="sldNum" sz="quarter" idx="12"/>
          </p:nvPr>
        </p:nvSpPr>
        <p:spPr/>
        <p:txBody>
          <a:bodyPr/>
          <a:lstStyle/>
          <a:p>
            <a:fld id="{D8C2E80E-A818-EA4B-839C-9030708D7285}" type="slidenum">
              <a:rPr lang="en-US" smtClean="0"/>
              <a:t>7</a:t>
            </a:fld>
            <a:endParaRPr lang="en-US" dirty="0"/>
          </a:p>
        </p:txBody>
      </p:sp>
    </p:spTree>
    <p:extLst>
      <p:ext uri="{BB962C8B-B14F-4D97-AF65-F5344CB8AC3E}">
        <p14:creationId xmlns:p14="http://schemas.microsoft.com/office/powerpoint/2010/main" val="103060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1E95-264A-CC41-89CA-ED092A3C2C5C}"/>
              </a:ext>
            </a:extLst>
          </p:cNvPr>
          <p:cNvSpPr>
            <a:spLocks noGrp="1"/>
          </p:cNvSpPr>
          <p:nvPr>
            <p:ph type="title"/>
          </p:nvPr>
        </p:nvSpPr>
        <p:spPr/>
        <p:txBody>
          <a:bodyPr/>
          <a:lstStyle/>
          <a:p>
            <a:r>
              <a:rPr lang="en-US" dirty="0"/>
              <a:t>Evaluating </a:t>
            </a:r>
          </a:p>
        </p:txBody>
      </p:sp>
      <p:sp>
        <p:nvSpPr>
          <p:cNvPr id="3" name="Content Placeholder 2">
            <a:extLst>
              <a:ext uri="{FF2B5EF4-FFF2-40B4-BE49-F238E27FC236}">
                <a16:creationId xmlns:a16="http://schemas.microsoft.com/office/drawing/2014/main" id="{5E3794E0-AC12-F345-985D-3D3912A7712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AE6B517-9932-4948-BB70-791BBEAB3E1B}"/>
              </a:ext>
            </a:extLst>
          </p:cNvPr>
          <p:cNvSpPr>
            <a:spLocks noGrp="1"/>
          </p:cNvSpPr>
          <p:nvPr>
            <p:ph type="dt" sz="half" idx="10"/>
          </p:nvPr>
        </p:nvSpPr>
        <p:spPr/>
        <p:txBody>
          <a:bodyPr/>
          <a:lstStyle/>
          <a:p>
            <a:r>
              <a:rPr lang="en-US"/>
              <a:t>First Semester 2018-2019</a:t>
            </a:r>
            <a:endParaRPr lang="en-US" dirty="0"/>
          </a:p>
        </p:txBody>
      </p:sp>
      <p:sp>
        <p:nvSpPr>
          <p:cNvPr id="5" name="Slide Number Placeholder 4">
            <a:extLst>
              <a:ext uri="{FF2B5EF4-FFF2-40B4-BE49-F238E27FC236}">
                <a16:creationId xmlns:a16="http://schemas.microsoft.com/office/drawing/2014/main" id="{AAAC1CA4-D14A-D54B-8C55-27653216CD4E}"/>
              </a:ext>
            </a:extLst>
          </p:cNvPr>
          <p:cNvSpPr>
            <a:spLocks noGrp="1"/>
          </p:cNvSpPr>
          <p:nvPr>
            <p:ph type="sldNum" sz="quarter" idx="12"/>
          </p:nvPr>
        </p:nvSpPr>
        <p:spPr/>
        <p:txBody>
          <a:bodyPr/>
          <a:lstStyle/>
          <a:p>
            <a:fld id="{D8C2E80E-A818-EA4B-839C-9030708D7285}" type="slidenum">
              <a:rPr lang="en-US" smtClean="0"/>
              <a:t>70</a:t>
            </a:fld>
            <a:endParaRPr lang="en-US" dirty="0"/>
          </a:p>
        </p:txBody>
      </p:sp>
      <p:pic>
        <p:nvPicPr>
          <p:cNvPr id="6" name="Picture 5">
            <a:extLst>
              <a:ext uri="{FF2B5EF4-FFF2-40B4-BE49-F238E27FC236}">
                <a16:creationId xmlns:a16="http://schemas.microsoft.com/office/drawing/2014/main" id="{386D35A3-0A16-E548-8B28-F408392BC597}"/>
              </a:ext>
            </a:extLst>
          </p:cNvPr>
          <p:cNvPicPr>
            <a:picLocks noChangeAspect="1"/>
          </p:cNvPicPr>
          <p:nvPr/>
        </p:nvPicPr>
        <p:blipFill>
          <a:blip r:embed="rId2"/>
          <a:stretch>
            <a:fillRect/>
          </a:stretch>
        </p:blipFill>
        <p:spPr>
          <a:xfrm>
            <a:off x="443327" y="1962248"/>
            <a:ext cx="10637360" cy="4209952"/>
          </a:xfrm>
          <a:prstGeom prst="rect">
            <a:avLst/>
          </a:prstGeom>
        </p:spPr>
      </p:pic>
    </p:spTree>
    <p:extLst>
      <p:ext uri="{BB962C8B-B14F-4D97-AF65-F5344CB8AC3E}">
        <p14:creationId xmlns:p14="http://schemas.microsoft.com/office/powerpoint/2010/main" val="391245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309018DF-C5E2-5040-A845-FC8E68C59642}"/>
              </a:ext>
            </a:extLst>
          </p:cNvPr>
          <p:cNvSpPr>
            <a:spLocks noGrp="1"/>
          </p:cNvSpPr>
          <p:nvPr>
            <p:ph type="title"/>
          </p:nvPr>
        </p:nvSpPr>
        <p:spPr/>
        <p:txBody>
          <a:bodyPr/>
          <a:lstStyle/>
          <a:p>
            <a:pPr eaLnBrk="1" hangingPunct="1"/>
            <a:endParaRPr lang="en-US" altLang="en-US"/>
          </a:p>
        </p:txBody>
      </p:sp>
      <p:sp>
        <p:nvSpPr>
          <p:cNvPr id="49155" name="Content Placeholder 2">
            <a:extLst>
              <a:ext uri="{FF2B5EF4-FFF2-40B4-BE49-F238E27FC236}">
                <a16:creationId xmlns:a16="http://schemas.microsoft.com/office/drawing/2014/main" id="{05FAA1DF-54FB-894E-BE0F-4F1D89EF8E74}"/>
              </a:ext>
            </a:extLst>
          </p:cNvPr>
          <p:cNvSpPr>
            <a:spLocks noGrp="1"/>
          </p:cNvSpPr>
          <p:nvPr>
            <p:ph idx="1"/>
          </p:nvPr>
        </p:nvSpPr>
        <p:spPr/>
        <p:txBody>
          <a:bodyPr/>
          <a:lstStyle/>
          <a:p>
            <a:pPr eaLnBrk="1" hangingPunct="1"/>
            <a:endParaRPr lang="en-US" altLang="en-US"/>
          </a:p>
        </p:txBody>
      </p:sp>
      <p:pic>
        <p:nvPicPr>
          <p:cNvPr id="49156" name="Picture 2" descr="C:\Users\hays\Desktop\143 Computer Vision\slides\07\machine_learning_spectrum.png">
            <a:extLst>
              <a:ext uri="{FF2B5EF4-FFF2-40B4-BE49-F238E27FC236}">
                <a16:creationId xmlns:a16="http://schemas.microsoft.com/office/drawing/2014/main" id="{D2DFA08E-8E1C-D14A-87F0-E24F4D156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07" y="229698"/>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a:extLst>
              <a:ext uri="{FF2B5EF4-FFF2-40B4-BE49-F238E27FC236}">
                <a16:creationId xmlns:a16="http://schemas.microsoft.com/office/drawing/2014/main" id="{20683C7C-995D-FD42-BD6F-48297737390D}"/>
              </a:ext>
            </a:extLst>
          </p:cNvPr>
          <p:cNvSpPr/>
          <p:nvPr/>
        </p:nvSpPr>
        <p:spPr>
          <a:xfrm>
            <a:off x="2243205" y="2662237"/>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904832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BCA805E-BFDD-FB4A-9717-606FCA714611}"/>
              </a:ext>
            </a:extLst>
          </p:cNvPr>
          <p:cNvSpPr>
            <a:spLocks noGrp="1"/>
          </p:cNvSpPr>
          <p:nvPr>
            <p:ph type="title"/>
          </p:nvPr>
        </p:nvSpPr>
        <p:spPr/>
        <p:txBody>
          <a:bodyPr/>
          <a:lstStyle/>
          <a:p>
            <a:r>
              <a:rPr lang="en-US" altLang="en-US"/>
              <a:t>The machine learning framework</a:t>
            </a:r>
          </a:p>
        </p:txBody>
      </p:sp>
      <p:sp>
        <p:nvSpPr>
          <p:cNvPr id="52227" name="Content Placeholder 2">
            <a:extLst>
              <a:ext uri="{FF2B5EF4-FFF2-40B4-BE49-F238E27FC236}">
                <a16:creationId xmlns:a16="http://schemas.microsoft.com/office/drawing/2014/main" id="{E9D664AD-2977-764D-AB49-079B6D64C64D}"/>
              </a:ext>
            </a:extLst>
          </p:cNvPr>
          <p:cNvSpPr>
            <a:spLocks noGrp="1"/>
          </p:cNvSpPr>
          <p:nvPr>
            <p:ph idx="1"/>
          </p:nvPr>
        </p:nvSpPr>
        <p:spPr>
          <a:xfrm>
            <a:off x="692149" y="1807368"/>
            <a:ext cx="10110833" cy="4144963"/>
          </a:xfrm>
        </p:spPr>
        <p:txBody>
          <a:bodyPr/>
          <a:lstStyle/>
          <a:p>
            <a:r>
              <a:rPr lang="en-US" altLang="en-US" sz="2400" dirty="0"/>
              <a:t>Apply a prediction function to a feature representation of the image to get the desired output:</a:t>
            </a:r>
            <a:br>
              <a:rPr lang="en-US" altLang="en-US" sz="2400" dirty="0"/>
            </a:br>
            <a:endParaRPr lang="en-US" altLang="en-US" sz="2400"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2228" name="Picture 2">
            <a:extLst>
              <a:ext uri="{FF2B5EF4-FFF2-40B4-BE49-F238E27FC236}">
                <a16:creationId xmlns:a16="http://schemas.microsoft.com/office/drawing/2014/main" id="{0084266E-BCA8-7D48-8C19-E008798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77" y="3130549"/>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a:extLst>
              <a:ext uri="{FF2B5EF4-FFF2-40B4-BE49-F238E27FC236}">
                <a16:creationId xmlns:a16="http://schemas.microsoft.com/office/drawing/2014/main" id="{48475B64-C776-344D-81EB-CCF4D2386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677" y="402336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a:extLst>
              <a:ext uri="{FF2B5EF4-FFF2-40B4-BE49-F238E27FC236}">
                <a16:creationId xmlns:a16="http://schemas.microsoft.com/office/drawing/2014/main" id="{025F7C31-1562-EB4C-BC6C-571B25EBE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377" y="5008403"/>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246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19257</TotalTime>
  <Words>2446</Words>
  <Application>Microsoft Macintosh PowerPoint</Application>
  <PresentationFormat>Widescreen</PresentationFormat>
  <Paragraphs>512</Paragraphs>
  <Slides>70</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medium-content-serif-font</vt:lpstr>
      <vt:lpstr>Open Sans</vt:lpstr>
      <vt:lpstr>Rockwell</vt:lpstr>
      <vt:lpstr>Rockwell Condensed</vt:lpstr>
      <vt:lpstr>Rockwell Extra Bold</vt:lpstr>
      <vt:lpstr>Times New Roman</vt:lpstr>
      <vt:lpstr>Wingdings</vt:lpstr>
      <vt:lpstr>Wood Type</vt:lpstr>
      <vt:lpstr>Data Science with Python CS 498 (Special Topics in Computer Science)  Machine Learning</vt:lpstr>
      <vt:lpstr>What is Learning?</vt:lpstr>
      <vt:lpstr>What is Machine learning</vt:lpstr>
      <vt:lpstr>Facebook</vt:lpstr>
      <vt:lpstr>WHAT IS THE DIFFERENCE BETWEEN AI AND ML?</vt:lpstr>
      <vt:lpstr>ML Workflow</vt:lpstr>
      <vt:lpstr>Machine learning algorithms are often categorized as supervised or unsupervised:</vt:lpstr>
      <vt:lpstr>PowerPoint Presentation</vt:lpstr>
      <vt:lpstr>The machine learning framework</vt:lpstr>
      <vt:lpstr>The algorithm is mainly divided into:</vt:lpstr>
      <vt:lpstr>The machine learning framework</vt:lpstr>
      <vt:lpstr>Steps</vt:lpstr>
      <vt:lpstr>Recognizing your handwriting</vt:lpstr>
      <vt:lpstr>PowerPoint Presentation</vt:lpstr>
      <vt:lpstr>Machine learning Phases</vt:lpstr>
      <vt:lpstr>Many classifiers to choose from</vt:lpstr>
      <vt:lpstr>Classifiers!!</vt:lpstr>
      <vt:lpstr>Classification</vt:lpstr>
      <vt:lpstr>k-Nearest Neighbor (KNN)</vt:lpstr>
      <vt:lpstr>K-nearest neighbor</vt:lpstr>
      <vt:lpstr>1-nearest neighbor</vt:lpstr>
      <vt:lpstr>3-nearest neighbor</vt:lpstr>
      <vt:lpstr>5-nearest neighbor</vt:lpstr>
      <vt:lpstr>Unsupervised Learning? </vt:lpstr>
      <vt:lpstr>Generalization</vt:lpstr>
      <vt:lpstr>Generalization</vt:lpstr>
      <vt:lpstr>How to evaluate your model</vt:lpstr>
      <vt:lpstr>How to evaluate your model</vt:lpstr>
      <vt:lpstr>How to evaluate your model</vt:lpstr>
      <vt:lpstr>Lets start coding!!</vt:lpstr>
      <vt:lpstr>Scikit-learn</vt:lpstr>
      <vt:lpstr>Load your data</vt:lpstr>
      <vt:lpstr>PowerPoint Presentation</vt:lpstr>
      <vt:lpstr>Datasets</vt:lpstr>
      <vt:lpstr>Train the model</vt:lpstr>
      <vt:lpstr>Cross validation</vt:lpstr>
      <vt:lpstr>Cross Validation</vt:lpstr>
      <vt:lpstr>Evaluation</vt:lpstr>
      <vt:lpstr>Decision tree</vt:lpstr>
      <vt:lpstr>Decision Tree</vt:lpstr>
      <vt:lpstr>Example from the life</vt:lpstr>
      <vt:lpstr>The tree</vt:lpstr>
      <vt:lpstr>the CART (Classification and Regression Trees)</vt:lpstr>
      <vt:lpstr>Sklearn decision tree</vt:lpstr>
      <vt:lpstr>Prune</vt:lpstr>
      <vt:lpstr>print (confusion_matrix(y_test, y_pred))</vt:lpstr>
      <vt:lpstr>Naive Bayes</vt:lpstr>
      <vt:lpstr>Bayes' Theorem Example</vt:lpstr>
      <vt:lpstr>Example </vt:lpstr>
      <vt:lpstr>PowerPoint Presentation</vt:lpstr>
      <vt:lpstr>PowerPoint Presentation</vt:lpstr>
      <vt:lpstr>predict whether we can play on that day or not.</vt:lpstr>
      <vt:lpstr>Another example</vt:lpstr>
      <vt:lpstr>Not survive</vt:lpstr>
      <vt:lpstr>Naïve Assumption</vt:lpstr>
      <vt:lpstr>PowerPoint Presentation</vt:lpstr>
      <vt:lpstr>Pro and cons of Naive Bayes Classifiers</vt:lpstr>
      <vt:lpstr>PowerPoint Presentation</vt:lpstr>
      <vt:lpstr>SVM Support Vector Machine</vt:lpstr>
      <vt:lpstr>PowerPoint Presentation</vt:lpstr>
      <vt:lpstr>The core idea of SVM</vt:lpstr>
      <vt:lpstr>Terminologies</vt:lpstr>
      <vt:lpstr>How does SVM work?</vt:lpstr>
      <vt:lpstr>Dealing with non-linear and inseparable planes</vt:lpstr>
      <vt:lpstr>SVM Kernels</vt:lpstr>
      <vt:lpstr>PowerPoint Presentation</vt:lpstr>
      <vt:lpstr>Lets code</vt:lpstr>
      <vt:lpstr>Load and Explore the data</vt:lpstr>
      <vt:lpstr>Split, fit, and predict </vt:lpstr>
      <vt:lpstr>Evaluating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223</cp:revision>
  <cp:lastPrinted>2018-10-22T23:32:33Z</cp:lastPrinted>
  <dcterms:created xsi:type="dcterms:W3CDTF">2018-09-24T08:53:56Z</dcterms:created>
  <dcterms:modified xsi:type="dcterms:W3CDTF">2018-11-27T03:43:55Z</dcterms:modified>
</cp:coreProperties>
</file>